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7" r:id="rId2"/>
    <p:sldId id="3405" r:id="rId3"/>
    <p:sldId id="340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2F528F"/>
    <a:srgbClr val="3F5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98C5F-BA4B-4EA6-A693-CE77EB695363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D4F41-957B-41FB-9777-B312656E83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208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50031-88C2-4217-96FF-F429CFA1F3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8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50031-88C2-4217-96FF-F429CFA1F3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4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50031-88C2-4217-96FF-F429CFA1F3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80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701A-2A40-5AF6-E52D-F540B859B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1BCA5-D79D-A5E8-F267-C7799E98B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9F17B-B697-597A-6889-E63A3D7C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28-E189-485D-853B-B5E25CE14C90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CE6E3-0B4E-15F5-00B4-E4FBBEFA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8C4D9-B627-BC6D-C2B5-7C0E58F8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A0A8-D716-40EA-8C93-3A294981CF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14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5CF1-EF3D-D6FF-8405-76C8C8B3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2FAF0-A736-8873-02F0-6D71AA8D8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617C-A7C7-1F89-9EED-11FC48BD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28-E189-485D-853B-B5E25CE14C90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F250A-8837-1837-55DD-014C205B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87B4-6A59-DDE3-5EB0-9EAA4050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A0A8-D716-40EA-8C93-3A294981CF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583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77B76-6F07-B6BD-B71E-7164D94B4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85FED-949A-15CD-60DC-E8911C2DB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09934-6176-DADF-BC5B-4AA8BF62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28-E189-485D-853B-B5E25CE14C90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FCD02-04ED-C41D-F655-C2223A18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92FA4-D5BD-6F7A-CA17-EF5A0EC6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A0A8-D716-40EA-8C93-3A294981CF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218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53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4F6E-DA85-535C-EDE1-ACCCDB4D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84149-43A6-455E-622A-CBA28B0DB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9562-9C3D-789F-D06C-DB60ABBC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28-E189-485D-853B-B5E25CE14C90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F7D12-D7FA-4F51-0D84-0FD96129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968DE-A1EC-253B-CA9E-D96A1171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A0A8-D716-40EA-8C93-3A294981CF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629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750D-ACF2-A5D8-994E-2BBBA666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1CCFB-AF9D-5A2A-FAF4-511BED296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555A-BAFA-0B82-E955-3E2D379C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28-E189-485D-853B-B5E25CE14C90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3576-CE26-5A80-CC75-A3435946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3040-7133-930B-7119-41FA365D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A0A8-D716-40EA-8C93-3A294981CF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232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50A9-D31F-802C-C6E1-2B3C65C6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894C-E730-B2B1-574E-79BA79FDF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C5290-8E88-D9ED-C211-6CBF6AA7E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91D7A-2D9C-6F6A-838D-1A05EBA1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28-E189-485D-853B-B5E25CE14C90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C65AD-2C84-A81C-B655-C2507B84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971A6-90A5-F8C3-E024-F3212559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A0A8-D716-40EA-8C93-3A294981CF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978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DDF9A-8BFD-F89B-92F1-BB8CF0C1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D7FC5-4710-C506-8889-C91C32A4B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1CBED-5E26-A458-A1AA-131D8D286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569F9-1988-18D3-122D-A06EAB5A0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62153-BF94-8F8F-3CD3-57CE4BC9C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F7CA5-B8B6-6A7F-DFDA-8875127F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28-E189-485D-853B-B5E25CE14C90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5F8341-9F96-0826-6BEB-4DFD44BB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D512C0-FB5C-723F-C9D1-00E1C97C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A0A8-D716-40EA-8C93-3A294981CF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452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B5B6-D842-E7FE-B145-DC0F8D99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84D30-AD75-CE2D-8C71-87B27993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28-E189-485D-853B-B5E25CE14C90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E1BEF-0EBC-0F31-CE23-66C5B2A6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BA6BE-5274-AC04-34FA-070898C2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A0A8-D716-40EA-8C93-3A294981CF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02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52D84-45F3-DDA4-B005-77C60913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28-E189-485D-853B-B5E25CE14C90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62FAA2-AD07-AB7D-001D-DB0CE160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A6A51-E499-C7B1-039E-4068CA9E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A0A8-D716-40EA-8C93-3A294981CF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500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4BA8-CCD7-5B41-9CEC-0F56C305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61942-A0F0-3F58-5D35-A79C69792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A7D92-BC3C-E782-46A2-A54CED8D3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C3B86-F9BC-94F5-57EB-741D1623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28-E189-485D-853B-B5E25CE14C90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16DF1-ACAA-141F-C1EA-17AA39C43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154A7-BCF4-CBD8-D363-41818017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A0A8-D716-40EA-8C93-3A294981CF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120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BFFFC-945F-185A-92A8-E9892984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C2EA5-3847-0824-591B-B4556DB04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C8DE0-D7B1-4EBE-75B2-045B73B1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C55A5-5876-BBC4-125F-8B65287E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28-E189-485D-853B-B5E25CE14C90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5CD90-7C90-7DE1-ADC2-F9F86A1B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D3E4F-30BC-987D-A823-0EFE18A6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A0A8-D716-40EA-8C93-3A294981CF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712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3F742-5C60-92D0-27E5-AD5966D7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68287-B815-7F30-3B84-4F441836C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BE389-EF7B-3A30-F792-7C99F35A1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6BC28-E189-485D-853B-B5E25CE14C90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7E869-4D4A-7FF1-C803-ED70E9FF7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E9F53-74D2-302D-BCAE-14AC2F2D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5A0A8-D716-40EA-8C93-3A294981CF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026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2" descr="Behavior - Free business and finance icons">
            <a:extLst>
              <a:ext uri="{FF2B5EF4-FFF2-40B4-BE49-F238E27FC236}">
                <a16:creationId xmlns:a16="http://schemas.microsoft.com/office/drawing/2014/main" id="{CE64F88C-791D-E28A-2CEE-4B809D39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0216" y="3117687"/>
            <a:ext cx="547261" cy="41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2E5C4A-9E1C-086C-4ED2-4160F6318853}"/>
              </a:ext>
            </a:extLst>
          </p:cNvPr>
          <p:cNvSpPr/>
          <p:nvPr/>
        </p:nvSpPr>
        <p:spPr>
          <a:xfrm rot="5400000">
            <a:off x="1130942" y="1881164"/>
            <a:ext cx="979230" cy="3006273"/>
          </a:xfrm>
          <a:prstGeom prst="rect">
            <a:avLst/>
          </a:prstGeom>
          <a:noFill/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A4B574D0-B7AA-029F-84C2-C11C4D6E1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7338" y="2055098"/>
            <a:ext cx="2322421" cy="4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Intention towards climate action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293BE452-141E-F86D-B73B-5FAFD7910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5021" y="2849131"/>
            <a:ext cx="1453864" cy="22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Socially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responsible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Rectangle 42">
            <a:extLst>
              <a:ext uri="{FF2B5EF4-FFF2-40B4-BE49-F238E27FC236}">
                <a16:creationId xmlns:a16="http://schemas.microsoft.com/office/drawing/2014/main" id="{0FB664B2-556F-D9B3-84DA-4F948FF30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68" y="1564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TextBox 2049">
            <a:extLst>
              <a:ext uri="{FF2B5EF4-FFF2-40B4-BE49-F238E27FC236}">
                <a16:creationId xmlns:a16="http://schemas.microsoft.com/office/drawing/2014/main" id="{9C83EC8B-3C0C-8A18-FE24-19664D3701C2}"/>
              </a:ext>
            </a:extLst>
          </p:cNvPr>
          <p:cNvSpPr txBox="1"/>
          <p:nvPr/>
        </p:nvSpPr>
        <p:spPr>
          <a:xfrm>
            <a:off x="0" y="3972762"/>
            <a:ext cx="1462335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 LE 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 of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pedagogy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science class, the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science textbook and practical book and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science subject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60" name="Picture 5">
            <a:extLst>
              <a:ext uri="{FF2B5EF4-FFF2-40B4-BE49-F238E27FC236}">
                <a16:creationId xmlns:a16="http://schemas.microsoft.com/office/drawing/2014/main" id="{60E5AE67-D11C-0176-0149-B0963BF8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7" t="32057" r="29778" b="42410"/>
          <a:stretch>
            <a:fillRect/>
          </a:stretch>
        </p:blipFill>
        <p:spPr bwMode="auto">
          <a:xfrm>
            <a:off x="1391255" y="3051470"/>
            <a:ext cx="565910" cy="4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3" descr="Classroom">
            <a:extLst>
              <a:ext uri="{FF2B5EF4-FFF2-40B4-BE49-F238E27FC236}">
                <a16:creationId xmlns:a16="http://schemas.microsoft.com/office/drawing/2014/main" id="{A2EED114-9B82-8C21-6586-210BC734B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5113" y="3111061"/>
            <a:ext cx="473344" cy="44380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F3D92CA-0F21-79DA-C51E-D19CCDA0EFAB}"/>
              </a:ext>
            </a:extLst>
          </p:cNvPr>
          <p:cNvSpPr/>
          <p:nvPr/>
        </p:nvSpPr>
        <p:spPr>
          <a:xfrm>
            <a:off x="2156894" y="1982115"/>
            <a:ext cx="1818778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F01C92F-B56D-410F-47F4-BA82E46E19BF}"/>
              </a:ext>
            </a:extLst>
          </p:cNvPr>
          <p:cNvSpPr/>
          <p:nvPr/>
        </p:nvSpPr>
        <p:spPr>
          <a:xfrm>
            <a:off x="5249638" y="1976751"/>
            <a:ext cx="1805043" cy="457200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4F4316A-D9BB-A6D3-00CE-FF4B0025493F}"/>
              </a:ext>
            </a:extLst>
          </p:cNvPr>
          <p:cNvSpPr/>
          <p:nvPr/>
        </p:nvSpPr>
        <p:spPr>
          <a:xfrm>
            <a:off x="8419924" y="1970601"/>
            <a:ext cx="1335936" cy="4572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AF022A4D-D717-7D4E-685E-165B19FE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95" y="1962914"/>
            <a:ext cx="1351156" cy="5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Learning environment (LE)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 Box 33">
            <a:extLst>
              <a:ext uri="{FF2B5EF4-FFF2-40B4-BE49-F238E27FC236}">
                <a16:creationId xmlns:a16="http://schemas.microsoft.com/office/drawing/2014/main" id="{BF343E90-FE60-1561-E46D-FD944094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853" y="2066703"/>
            <a:ext cx="992346" cy="3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Affective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DD6DE2-6022-12A6-8AEA-DEFBC96D4292}"/>
              </a:ext>
            </a:extLst>
          </p:cNvPr>
          <p:cNvSpPr/>
          <p:nvPr/>
        </p:nvSpPr>
        <p:spPr>
          <a:xfrm>
            <a:off x="950549" y="2013744"/>
            <a:ext cx="1125900" cy="3532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036C2312-7E48-3025-1A40-71B06D2C7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7265" y="2898243"/>
            <a:ext cx="992347" cy="28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Passive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3AB9933-D490-1B1B-7ED7-D518F6108914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2415864" y="3061859"/>
            <a:ext cx="452102" cy="452102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5311133-AF94-9912-7315-939A0CC86768}"/>
              </a:ext>
            </a:extLst>
          </p:cNvPr>
          <p:cNvCxnSpPr>
            <a:cxnSpLocks/>
          </p:cNvCxnSpPr>
          <p:nvPr/>
        </p:nvCxnSpPr>
        <p:spPr>
          <a:xfrm flipH="1">
            <a:off x="805128" y="2358433"/>
            <a:ext cx="388776" cy="523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8285516-C814-FDE3-E972-4926A430AEA5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513499" y="2366967"/>
            <a:ext cx="79656" cy="5431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7C252C3-2AFF-9B8E-7B97-A02591B1F0F0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005151" y="2357940"/>
            <a:ext cx="734049" cy="5269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>
            <a:extLst>
              <a:ext uri="{FF2B5EF4-FFF2-40B4-BE49-F238E27FC236}">
                <a16:creationId xmlns:a16="http://schemas.microsoft.com/office/drawing/2014/main" id="{8FFAD3F7-F8FD-DFFA-6B30-8D501ABD10BB}"/>
              </a:ext>
            </a:extLst>
          </p:cNvPr>
          <p:cNvCxnSpPr>
            <a:cxnSpLocks/>
          </p:cNvCxnSpPr>
          <p:nvPr/>
        </p:nvCxnSpPr>
        <p:spPr>
          <a:xfrm>
            <a:off x="4543410" y="2398366"/>
            <a:ext cx="9102" cy="48035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080F68-B1B0-30C4-561F-80804B85A86C}"/>
              </a:ext>
            </a:extLst>
          </p:cNvPr>
          <p:cNvSpPr txBox="1"/>
          <p:nvPr/>
        </p:nvSpPr>
        <p:spPr>
          <a:xfrm>
            <a:off x="305975" y="2901657"/>
            <a:ext cx="736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</a:t>
            </a: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9BAF1-0F7F-C17F-0A7D-6AEED0BD1635}"/>
              </a:ext>
            </a:extLst>
          </p:cNvPr>
          <p:cNvSpPr txBox="1"/>
          <p:nvPr/>
        </p:nvSpPr>
        <p:spPr>
          <a:xfrm>
            <a:off x="2354705" y="2884913"/>
            <a:ext cx="768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Informal</a:t>
            </a: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007F86-9073-0A01-3A9D-AC7B673B2F77}"/>
              </a:ext>
            </a:extLst>
          </p:cNvPr>
          <p:cNvSpPr txBox="1"/>
          <p:nvPr/>
        </p:nvSpPr>
        <p:spPr>
          <a:xfrm>
            <a:off x="1311860" y="2910400"/>
            <a:ext cx="1003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Non-formal</a:t>
            </a: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75" name="Picture 11" descr="attitude Icon - Free PNG &amp; SVG 1757024 - Noun Project">
            <a:extLst>
              <a:ext uri="{FF2B5EF4-FFF2-40B4-BE49-F238E27FC236}">
                <a16:creationId xmlns:a16="http://schemas.microsoft.com/office/drawing/2014/main" id="{416486C9-9976-D744-9092-AAC97B67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34" y="3084765"/>
            <a:ext cx="593900" cy="3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12" descr="community voluntary group icon | Creative Market">
            <a:extLst>
              <a:ext uri="{FF2B5EF4-FFF2-40B4-BE49-F238E27FC236}">
                <a16:creationId xmlns:a16="http://schemas.microsoft.com/office/drawing/2014/main" id="{B6A04262-8B29-61B0-EF0D-23F6278A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11803" r="11572" b="13113"/>
          <a:stretch>
            <a:fillRect/>
          </a:stretch>
        </p:blipFill>
        <p:spPr bwMode="auto">
          <a:xfrm>
            <a:off x="7138380" y="3110040"/>
            <a:ext cx="532626" cy="2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14">
            <a:extLst>
              <a:ext uri="{FF2B5EF4-FFF2-40B4-BE49-F238E27FC236}">
                <a16:creationId xmlns:a16="http://schemas.microsoft.com/office/drawing/2014/main" id="{8E7AAFCD-0FF7-C469-8F68-DEE3CE497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611" y="3084765"/>
            <a:ext cx="554546" cy="3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8A5316-BD33-C0C2-679E-79B26BF1E8F3}"/>
              </a:ext>
            </a:extLst>
          </p:cNvPr>
          <p:cNvSpPr/>
          <p:nvPr/>
        </p:nvSpPr>
        <p:spPr>
          <a:xfrm rot="5400000">
            <a:off x="7344460" y="1566523"/>
            <a:ext cx="1004399" cy="36267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50F3B2-688B-4E22-7CBB-908B250F4D87}"/>
              </a:ext>
            </a:extLst>
          </p:cNvPr>
          <p:cNvSpPr/>
          <p:nvPr/>
        </p:nvSpPr>
        <p:spPr>
          <a:xfrm>
            <a:off x="7100749" y="2044994"/>
            <a:ext cx="1252348" cy="353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58" name="Straight Arrow Connector 2057">
            <a:extLst>
              <a:ext uri="{FF2B5EF4-FFF2-40B4-BE49-F238E27FC236}">
                <a16:creationId xmlns:a16="http://schemas.microsoft.com/office/drawing/2014/main" id="{99090703-2219-6913-A1DE-B5163287C765}"/>
              </a:ext>
            </a:extLst>
          </p:cNvPr>
          <p:cNvCxnSpPr>
            <a:cxnSpLocks/>
          </p:cNvCxnSpPr>
          <p:nvPr/>
        </p:nvCxnSpPr>
        <p:spPr>
          <a:xfrm flipH="1">
            <a:off x="7479385" y="2381756"/>
            <a:ext cx="72104" cy="473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BB1DB05-55AB-8949-FF28-A595C3A34A2A}"/>
              </a:ext>
            </a:extLst>
          </p:cNvPr>
          <p:cNvSpPr txBox="1"/>
          <p:nvPr/>
        </p:nvSpPr>
        <p:spPr>
          <a:xfrm>
            <a:off x="8825304" y="2866320"/>
            <a:ext cx="8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8690EC-1002-C6A2-62F6-A179A7A6BE3A}"/>
              </a:ext>
            </a:extLst>
          </p:cNvPr>
          <p:cNvSpPr txBox="1"/>
          <p:nvPr/>
        </p:nvSpPr>
        <p:spPr>
          <a:xfrm>
            <a:off x="7812868" y="2873214"/>
            <a:ext cx="100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P.B.Control</a:t>
            </a: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FBE9C0-99ED-1124-E11C-F7AC83A7A4F8}"/>
              </a:ext>
            </a:extLst>
          </p:cNvPr>
          <p:cNvSpPr txBox="1"/>
          <p:nvPr/>
        </p:nvSpPr>
        <p:spPr>
          <a:xfrm>
            <a:off x="6900565" y="2860500"/>
            <a:ext cx="918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Sub. norm</a:t>
            </a: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DEB194-90DC-F5B9-4043-3860FE1C9886}"/>
              </a:ext>
            </a:extLst>
          </p:cNvPr>
          <p:cNvSpPr txBox="1"/>
          <p:nvPr/>
        </p:nvSpPr>
        <p:spPr>
          <a:xfrm>
            <a:off x="6173297" y="2860906"/>
            <a:ext cx="8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Attitude</a:t>
            </a: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E079E-10E8-E37B-A7A4-BDDC079B2720}"/>
              </a:ext>
            </a:extLst>
          </p:cNvPr>
          <p:cNvSpPr/>
          <p:nvPr/>
        </p:nvSpPr>
        <p:spPr>
          <a:xfrm rot="5400000">
            <a:off x="4079809" y="2106580"/>
            <a:ext cx="1004399" cy="254667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37">
            <a:extLst>
              <a:ext uri="{FF2B5EF4-FFF2-40B4-BE49-F238E27FC236}">
                <a16:creationId xmlns:a16="http://schemas.microsoft.com/office/drawing/2014/main" id="{73A1D998-DBF8-F54D-671E-85FB94D5A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374" y="2068322"/>
            <a:ext cx="992347" cy="23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Cognitive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824BFD-2D31-2F1E-C4B2-8BC4A5F25DCA}"/>
              </a:ext>
            </a:extLst>
          </p:cNvPr>
          <p:cNvSpPr/>
          <p:nvPr/>
        </p:nvSpPr>
        <p:spPr>
          <a:xfrm>
            <a:off x="4030095" y="2022088"/>
            <a:ext cx="1171263" cy="3532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Infrastructure for climate action | UNOPS">
            <a:extLst>
              <a:ext uri="{FF2B5EF4-FFF2-40B4-BE49-F238E27FC236}">
                <a16:creationId xmlns:a16="http://schemas.microsoft.com/office/drawing/2014/main" id="{52ADA89F-2AFC-A05A-BF3F-9DED314F76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54" y="3240347"/>
            <a:ext cx="2152881" cy="266415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E077A25-7E77-3D23-96C7-B98D156F439E}"/>
              </a:ext>
            </a:extLst>
          </p:cNvPr>
          <p:cNvSpPr/>
          <p:nvPr/>
        </p:nvSpPr>
        <p:spPr>
          <a:xfrm>
            <a:off x="9796752" y="2885876"/>
            <a:ext cx="2175220" cy="100440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8DB3D8-FFA9-5C1F-2755-0A09F3D47D06}"/>
              </a:ext>
            </a:extLst>
          </p:cNvPr>
          <p:cNvSpPr/>
          <p:nvPr/>
        </p:nvSpPr>
        <p:spPr>
          <a:xfrm>
            <a:off x="9796752" y="2066365"/>
            <a:ext cx="2098779" cy="40062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3EEDA5DB-A394-45CD-2986-14C618A14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9250" y="2873149"/>
            <a:ext cx="911542" cy="4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Active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44DCF82-FF50-EC5B-CF26-14161D4122B6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10818777" y="2466987"/>
            <a:ext cx="27365" cy="47301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D1618FE-4210-D571-1722-FE82B21FA139}"/>
              </a:ext>
            </a:extLst>
          </p:cNvPr>
          <p:cNvSpPr txBox="1"/>
          <p:nvPr/>
        </p:nvSpPr>
        <p:spPr>
          <a:xfrm>
            <a:off x="1504536" y="3972762"/>
            <a:ext cx="1263158" cy="1954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Non-formal LE 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ducation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outside of classroom such as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curricular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 (schools club / society) and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facilities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rules &amp; regulations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help to promote climate action.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E9831D-293F-7485-E50E-F31CF13CF459}"/>
              </a:ext>
            </a:extLst>
          </p:cNvPr>
          <p:cNvSpPr txBox="1"/>
          <p:nvPr/>
        </p:nvSpPr>
        <p:spPr>
          <a:xfrm>
            <a:off x="4289156" y="3972762"/>
            <a:ext cx="1353290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Cognitive – knowledge about climate change on the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causes,  the effects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mitigation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climate change contributes the most to the cognitive factors.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65F967-FB4A-B9B5-7BF4-B9822B3F1AC6}"/>
              </a:ext>
            </a:extLst>
          </p:cNvPr>
          <p:cNvSpPr txBox="1"/>
          <p:nvPr/>
        </p:nvSpPr>
        <p:spPr>
          <a:xfrm>
            <a:off x="5728536" y="3963203"/>
            <a:ext cx="1659067" cy="22929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Attitude - </a:t>
            </a:r>
            <a:r>
              <a:rPr lang="en-US" sz="1100" b="0" i="0" dirty="0">
                <a:solidFill>
                  <a:srgbClr val="24292F"/>
                </a:solidFill>
                <a:effectLst/>
                <a:latin typeface="monica-ext-font_YIBBBFG"/>
              </a:rPr>
              <a:t>the feelings, beliefs, and behaviors that students have regarding taking action to address climate change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ubjective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norm 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 set by family and community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Perceived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behavioural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control 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ability to perform the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47D0EA6-4824-DE98-817D-9712E3B45EA9}"/>
              </a:ext>
            </a:extLst>
          </p:cNvPr>
          <p:cNvSpPr txBox="1"/>
          <p:nvPr/>
        </p:nvSpPr>
        <p:spPr>
          <a:xfrm>
            <a:off x="7440961" y="3963203"/>
            <a:ext cx="1963072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 contributes largest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affective that will contribute to student’s intention to behave pro-environmentally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eight civic values on climate change contribute 89% of affective factors are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empathy, responsible, justice, co-operation, equality, altruistic, respect, and integrity. </a:t>
            </a:r>
            <a:endParaRPr kumimoji="0" lang="en-MY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337C6120-CC67-9FCD-FAC8-1D9FBB3E95C2}"/>
              </a:ext>
            </a:extLst>
          </p:cNvPr>
          <p:cNvSpPr txBox="1"/>
          <p:nvPr/>
        </p:nvSpPr>
        <p:spPr>
          <a:xfrm>
            <a:off x="9453667" y="3972762"/>
            <a:ext cx="2587406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Passive action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when students adopt PEB (electrical-saving, water-saving, and recycling behaviour) without being asked.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off the lights when not used.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action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when students encourage community around them to adopt PEB.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</a:t>
            </a:r>
            <a:r>
              <a:rPr lang="en-US" sz="1100" dirty="0">
                <a:solidFill>
                  <a:srgbClr val="FF0000"/>
                </a:solidFill>
                <a:latin typeface="Calibri" panose="020F0502020204030204"/>
              </a:rPr>
              <a:t>e: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distributing flyers.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Socially responsible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when the student give suggestions to the public on how to perform climate action.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Giving tips on water-saving behaviour to the public through social media</a:t>
            </a:r>
            <a:endParaRPr kumimoji="0" lang="en-MY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TextBox 2066">
            <a:extLst>
              <a:ext uri="{FF2B5EF4-FFF2-40B4-BE49-F238E27FC236}">
                <a16:creationId xmlns:a16="http://schemas.microsoft.com/office/drawing/2014/main" id="{75E2E151-5D3A-5584-018B-513FAE89586B}"/>
              </a:ext>
            </a:extLst>
          </p:cNvPr>
          <p:cNvSpPr txBox="1"/>
          <p:nvPr/>
        </p:nvSpPr>
        <p:spPr>
          <a:xfrm>
            <a:off x="2814073" y="3972762"/>
            <a:ext cx="1390649" cy="1615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2F528F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Informal LE contributes the most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Visits to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center, parks, museum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communication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fb, twitter, Instagram, blog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MY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3" name="TextBox 2082">
            <a:extLst>
              <a:ext uri="{FF2B5EF4-FFF2-40B4-BE49-F238E27FC236}">
                <a16:creationId xmlns:a16="http://schemas.microsoft.com/office/drawing/2014/main" id="{14F65404-411D-E766-315D-95FF551F010C}"/>
              </a:ext>
            </a:extLst>
          </p:cNvPr>
          <p:cNvSpPr txBox="1"/>
          <p:nvPr/>
        </p:nvSpPr>
        <p:spPr>
          <a:xfrm>
            <a:off x="2103390" y="1177674"/>
            <a:ext cx="17177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environment are necessary for student’s knowledge </a:t>
            </a:r>
          </a:p>
        </p:txBody>
      </p:sp>
      <p:sp>
        <p:nvSpPr>
          <p:cNvPr id="2086" name="TextBox 2085">
            <a:extLst>
              <a:ext uri="{FF2B5EF4-FFF2-40B4-BE49-F238E27FC236}">
                <a16:creationId xmlns:a16="http://schemas.microsoft.com/office/drawing/2014/main" id="{EF72569A-3FC1-38BB-216D-840FC0B138E0}"/>
              </a:ext>
            </a:extLst>
          </p:cNvPr>
          <p:cNvSpPr txBox="1"/>
          <p:nvPr/>
        </p:nvSpPr>
        <p:spPr>
          <a:xfrm>
            <a:off x="5222052" y="1096241"/>
            <a:ext cx="179444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about climate change are necessary for affective factors development</a:t>
            </a: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7" name="TextBox 2086">
            <a:extLst>
              <a:ext uri="{FF2B5EF4-FFF2-40B4-BE49-F238E27FC236}">
                <a16:creationId xmlns:a16="http://schemas.microsoft.com/office/drawing/2014/main" id="{F5E91015-2577-E74E-A0B3-4386E1EC4CB2}"/>
              </a:ext>
            </a:extLst>
          </p:cNvPr>
          <p:cNvSpPr txBox="1"/>
          <p:nvPr/>
        </p:nvSpPr>
        <p:spPr>
          <a:xfrm>
            <a:off x="8133140" y="1085342"/>
            <a:ext cx="207062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Affective factors are necessary for the development of students’ intention towards pro-environmental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behaviour</a:t>
            </a: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C0CCE44-1092-646F-70DD-0BD2FCAB24E7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6594897" y="2392469"/>
            <a:ext cx="698750" cy="4684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2CF58A3-5584-A142-1E7E-7981A24AF685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7973703" y="2412623"/>
            <a:ext cx="342749" cy="4605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DC8854F-E353-7E5A-38C0-82B411052D03}"/>
              </a:ext>
            </a:extLst>
          </p:cNvPr>
          <p:cNvCxnSpPr>
            <a:cxnSpLocks/>
          </p:cNvCxnSpPr>
          <p:nvPr/>
        </p:nvCxnSpPr>
        <p:spPr>
          <a:xfrm>
            <a:off x="8281959" y="2412227"/>
            <a:ext cx="678447" cy="4377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4" name="Straight Arrow Connector 2083">
            <a:extLst>
              <a:ext uri="{FF2B5EF4-FFF2-40B4-BE49-F238E27FC236}">
                <a16:creationId xmlns:a16="http://schemas.microsoft.com/office/drawing/2014/main" id="{43442055-5E37-4968-B35B-740F1665D718}"/>
              </a:ext>
            </a:extLst>
          </p:cNvPr>
          <p:cNvCxnSpPr>
            <a:cxnSpLocks/>
          </p:cNvCxnSpPr>
          <p:nvPr/>
        </p:nvCxnSpPr>
        <p:spPr>
          <a:xfrm flipH="1">
            <a:off x="10127597" y="2482466"/>
            <a:ext cx="462015" cy="42614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5" name="Straight Arrow Connector 2084">
            <a:extLst>
              <a:ext uri="{FF2B5EF4-FFF2-40B4-BE49-F238E27FC236}">
                <a16:creationId xmlns:a16="http://schemas.microsoft.com/office/drawing/2014/main" id="{BD86EC14-E925-0267-8F3D-8352183DAC5B}"/>
              </a:ext>
            </a:extLst>
          </p:cNvPr>
          <p:cNvCxnSpPr>
            <a:cxnSpLocks/>
          </p:cNvCxnSpPr>
          <p:nvPr/>
        </p:nvCxnSpPr>
        <p:spPr>
          <a:xfrm>
            <a:off x="11096459" y="2485578"/>
            <a:ext cx="455494" cy="40608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Arrow Connector 2053">
            <a:extLst>
              <a:ext uri="{FF2B5EF4-FFF2-40B4-BE49-F238E27FC236}">
                <a16:creationId xmlns:a16="http://schemas.microsoft.com/office/drawing/2014/main" id="{D4D5161A-99FB-04B7-C73D-B858F1DF4F09}"/>
              </a:ext>
            </a:extLst>
          </p:cNvPr>
          <p:cNvCxnSpPr>
            <a:cxnSpLocks/>
            <a:endCxn id="2065" idx="0"/>
          </p:cNvCxnSpPr>
          <p:nvPr/>
        </p:nvCxnSpPr>
        <p:spPr>
          <a:xfrm flipH="1">
            <a:off x="3794874" y="2366967"/>
            <a:ext cx="394379" cy="4960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>
            <a:extLst>
              <a:ext uri="{FF2B5EF4-FFF2-40B4-BE49-F238E27FC236}">
                <a16:creationId xmlns:a16="http://schemas.microsoft.com/office/drawing/2014/main" id="{94C88E9E-7E2D-75C9-4B3E-643315D7F713}"/>
              </a:ext>
            </a:extLst>
          </p:cNvPr>
          <p:cNvCxnSpPr>
            <a:cxnSpLocks/>
          </p:cNvCxnSpPr>
          <p:nvPr/>
        </p:nvCxnSpPr>
        <p:spPr>
          <a:xfrm>
            <a:off x="4816416" y="2391196"/>
            <a:ext cx="625677" cy="4808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2063">
            <a:extLst>
              <a:ext uri="{FF2B5EF4-FFF2-40B4-BE49-F238E27FC236}">
                <a16:creationId xmlns:a16="http://schemas.microsoft.com/office/drawing/2014/main" id="{A4686EE3-608F-6385-C24C-7B5B66F858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750" b="90000" l="10000" r="90000">
                        <a14:foregroundMark x1="60417" y1="80833" x2="60417" y2="80833"/>
                        <a14:foregroundMark x1="75417" y1="47500" x2="75417" y2="47500"/>
                        <a14:foregroundMark x1="71667" y1="65000" x2="71667" y2="65000"/>
                        <a14:foregroundMark x1="83750" y1="32500" x2="83750" y2="32500"/>
                        <a14:foregroundMark x1="77917" y1="16667" x2="77917" y2="16667"/>
                        <a14:foregroundMark x1="62083" y1="8750" x2="62083" y2="8750"/>
                        <a14:foregroundMark x1="47500" y1="17083" x2="48333" y2="19167"/>
                        <a14:foregroundMark x1="40000" y1="32083" x2="40000" y2="32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1454" y="3021655"/>
            <a:ext cx="611245" cy="515622"/>
          </a:xfrm>
          <a:prstGeom prst="rect">
            <a:avLst/>
          </a:prstGeom>
        </p:spPr>
      </p:pic>
      <p:sp>
        <p:nvSpPr>
          <p:cNvPr id="2065" name="TextBox 2064">
            <a:extLst>
              <a:ext uri="{FF2B5EF4-FFF2-40B4-BE49-F238E27FC236}">
                <a16:creationId xmlns:a16="http://schemas.microsoft.com/office/drawing/2014/main" id="{5A84A6C3-8F5B-BB2D-58A8-B20A863E9E2C}"/>
              </a:ext>
            </a:extLst>
          </p:cNvPr>
          <p:cNvSpPr txBox="1"/>
          <p:nvPr/>
        </p:nvSpPr>
        <p:spPr>
          <a:xfrm>
            <a:off x="3437783" y="2863047"/>
            <a:ext cx="714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Causes</a:t>
            </a: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ir pollution abstract concept vector illustration set. Global CO2 emissions, motor vehicle pollution, greenhouse effect, car exhaust, transportation industry, ozone layer abstract metaphor.">
            <a:extLst>
              <a:ext uri="{FF2B5EF4-FFF2-40B4-BE49-F238E27FC236}">
                <a16:creationId xmlns:a16="http://schemas.microsoft.com/office/drawing/2014/main" id="{8C0E2B17-A844-E15F-06F9-1CE12D3E5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167" b="68333" l="7321" r="31250">
                        <a14:foregroundMark x1="16964" y1="14583" x2="16964" y2="14583"/>
                        <a14:foregroundMark x1="23750" y1="19583" x2="23750" y2="19583"/>
                        <a14:foregroundMark x1="25893" y1="20417" x2="25893" y2="20417"/>
                        <a14:foregroundMark x1="26250" y1="19583" x2="26250" y2="19583"/>
                        <a14:foregroundMark x1="26429" y1="17083" x2="26429" y2="17083"/>
                        <a14:foregroundMark x1="27679" y1="19167" x2="27679" y2="19167"/>
                        <a14:foregroundMark x1="28393" y1="29167" x2="28393" y2="29167"/>
                        <a14:foregroundMark x1="28929" y1="31667" x2="28929" y2="37500"/>
                        <a14:foregroundMark x1="29643" y1="43333" x2="29643" y2="43333"/>
                        <a14:foregroundMark x1="22679" y1="68333" x2="22679" y2="68333"/>
                        <a14:foregroundMark x1="7143" y1="65000" x2="7143" y2="65000"/>
                        <a14:foregroundMark x1="7321" y1="54167" x2="7321" y2="54167"/>
                        <a14:foregroundMark x1="10357" y1="54583" x2="10357" y2="54583"/>
                        <a14:foregroundMark x1="26786" y1="66667" x2="26786" y2="66667"/>
                        <a14:foregroundMark x1="30179" y1="63333" x2="30179" y2="63333"/>
                      </a14:backgroundRemoval>
                    </a14:imgEffect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9" t="7811" r="65568" b="27438"/>
          <a:stretch/>
        </p:blipFill>
        <p:spPr bwMode="auto">
          <a:xfrm>
            <a:off x="3568926" y="3046347"/>
            <a:ext cx="504329" cy="46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TextBox 2065">
            <a:extLst>
              <a:ext uri="{FF2B5EF4-FFF2-40B4-BE49-F238E27FC236}">
                <a16:creationId xmlns:a16="http://schemas.microsoft.com/office/drawing/2014/main" id="{56F00BA5-F7E2-9638-2052-1DA0B3DF7122}"/>
              </a:ext>
            </a:extLst>
          </p:cNvPr>
          <p:cNvSpPr txBox="1"/>
          <p:nvPr/>
        </p:nvSpPr>
        <p:spPr>
          <a:xfrm>
            <a:off x="4265011" y="2866321"/>
            <a:ext cx="714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Effects</a:t>
            </a: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69" name="Picture 2068">
            <a:extLst>
              <a:ext uri="{FF2B5EF4-FFF2-40B4-BE49-F238E27FC236}">
                <a16:creationId xmlns:a16="http://schemas.microsoft.com/office/drawing/2014/main" id="{F4158C4C-B431-7FD0-1C36-279BDFA25C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410" b="96154" l="9091" r="94886">
                        <a14:foregroundMark x1="22727" y1="61538" x2="22727" y2="61538"/>
                        <a14:foregroundMark x1="25000" y1="35897" x2="25000" y2="35897"/>
                        <a14:foregroundMark x1="26136" y1="27564" x2="26136" y2="27564"/>
                        <a14:foregroundMark x1="34091" y1="13462" x2="34091" y2="13462"/>
                        <a14:foregroundMark x1="35227" y1="7692" x2="16477" y2="64744"/>
                        <a14:foregroundMark x1="16477" y1="64744" x2="16477" y2="67949"/>
                        <a14:foregroundMark x1="9659" y1="80769" x2="9659" y2="80769"/>
                        <a14:foregroundMark x1="21591" y1="96154" x2="21591" y2="96154"/>
                        <a14:foregroundMark x1="23864" y1="96154" x2="23864" y2="96154"/>
                        <a14:foregroundMark x1="69318" y1="7692" x2="69318" y2="7692"/>
                        <a14:foregroundMark x1="89773" y1="85897" x2="89773" y2="85897"/>
                        <a14:foregroundMark x1="94886" y1="79487" x2="94886" y2="794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2179" y="3063151"/>
            <a:ext cx="530459" cy="470180"/>
          </a:xfrm>
          <a:prstGeom prst="rect">
            <a:avLst/>
          </a:prstGeom>
        </p:spPr>
      </p:pic>
      <p:sp>
        <p:nvSpPr>
          <p:cNvPr id="2070" name="TextBox 2069">
            <a:extLst>
              <a:ext uri="{FF2B5EF4-FFF2-40B4-BE49-F238E27FC236}">
                <a16:creationId xmlns:a16="http://schemas.microsoft.com/office/drawing/2014/main" id="{92CD75FF-4F2C-5475-2452-8E719DB8F0D1}"/>
              </a:ext>
            </a:extLst>
          </p:cNvPr>
          <p:cNvSpPr txBox="1"/>
          <p:nvPr/>
        </p:nvSpPr>
        <p:spPr>
          <a:xfrm>
            <a:off x="4990640" y="2858901"/>
            <a:ext cx="849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Mitigation</a:t>
            </a: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25282F-C347-601A-4FDE-971B3EA4D8D9}"/>
              </a:ext>
            </a:extLst>
          </p:cNvPr>
          <p:cNvSpPr txBox="1"/>
          <p:nvPr/>
        </p:nvSpPr>
        <p:spPr>
          <a:xfrm>
            <a:off x="1747993" y="145150"/>
            <a:ext cx="86106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Percentage of Contributing Factors affecting Climate </a:t>
            </a:r>
            <a:r>
              <a:rPr lang="en-US" sz="2000" b="1" dirty="0">
                <a:latin typeface="Calibri" panose="020F0502020204030204"/>
              </a:rPr>
              <a:t>A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ctions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among Students </a:t>
            </a:r>
            <a:endParaRPr kumimoji="0" lang="en-MY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FAED219-1A42-8DAD-781F-1CBE785F8D28}"/>
              </a:ext>
            </a:extLst>
          </p:cNvPr>
          <p:cNvSpPr/>
          <p:nvPr/>
        </p:nvSpPr>
        <p:spPr>
          <a:xfrm>
            <a:off x="-149046" y="681148"/>
            <a:ext cx="32153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Survey Findings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30561B-FEEF-5B1F-DD67-92E68D28D3D2}"/>
              </a:ext>
            </a:extLst>
          </p:cNvPr>
          <p:cNvSpPr txBox="1"/>
          <p:nvPr/>
        </p:nvSpPr>
        <p:spPr>
          <a:xfrm>
            <a:off x="7982324" y="3514966"/>
            <a:ext cx="646933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79%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64B11B-1628-242D-E31C-42B8DDC8A9FF}"/>
              </a:ext>
            </a:extLst>
          </p:cNvPr>
          <p:cNvSpPr txBox="1"/>
          <p:nvPr/>
        </p:nvSpPr>
        <p:spPr>
          <a:xfrm>
            <a:off x="396505" y="3556382"/>
            <a:ext cx="497871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62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63ABD-A0FA-59BA-44A9-A371FFDCD2B9}"/>
              </a:ext>
            </a:extLst>
          </p:cNvPr>
          <p:cNvSpPr txBox="1"/>
          <p:nvPr/>
        </p:nvSpPr>
        <p:spPr>
          <a:xfrm>
            <a:off x="1345861" y="3540378"/>
            <a:ext cx="648586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37%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13BC5-E6B4-6793-777A-F5D77812A32A}"/>
              </a:ext>
            </a:extLst>
          </p:cNvPr>
          <p:cNvSpPr txBox="1"/>
          <p:nvPr/>
        </p:nvSpPr>
        <p:spPr>
          <a:xfrm>
            <a:off x="2399546" y="3550907"/>
            <a:ext cx="648586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74%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97D182-2B45-A2F5-AB14-28D84D9664E0}"/>
              </a:ext>
            </a:extLst>
          </p:cNvPr>
          <p:cNvSpPr txBox="1"/>
          <p:nvPr/>
        </p:nvSpPr>
        <p:spPr>
          <a:xfrm>
            <a:off x="8834386" y="3527316"/>
            <a:ext cx="711177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90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90ACCA-9268-4CFC-22DE-D80C440624E2}"/>
              </a:ext>
            </a:extLst>
          </p:cNvPr>
          <p:cNvSpPr txBox="1"/>
          <p:nvPr/>
        </p:nvSpPr>
        <p:spPr>
          <a:xfrm>
            <a:off x="7106385" y="3520073"/>
            <a:ext cx="639677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68%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B6496C-F683-1563-61DD-364A112127ED}"/>
              </a:ext>
            </a:extLst>
          </p:cNvPr>
          <p:cNvSpPr txBox="1"/>
          <p:nvPr/>
        </p:nvSpPr>
        <p:spPr>
          <a:xfrm>
            <a:off x="6261310" y="3517711"/>
            <a:ext cx="587138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69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C0313F-3735-25D3-6EA3-BE66D3D480FD}"/>
              </a:ext>
            </a:extLst>
          </p:cNvPr>
          <p:cNvSpPr txBox="1"/>
          <p:nvPr/>
        </p:nvSpPr>
        <p:spPr>
          <a:xfrm>
            <a:off x="11417666" y="3549280"/>
            <a:ext cx="595773" cy="30576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74%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2E3AEE-B2CA-16D5-B97D-0288CD938A5D}"/>
              </a:ext>
            </a:extLst>
          </p:cNvPr>
          <p:cNvSpPr txBox="1"/>
          <p:nvPr/>
        </p:nvSpPr>
        <p:spPr>
          <a:xfrm>
            <a:off x="9894351" y="3559919"/>
            <a:ext cx="595773" cy="30576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84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D59237-9AE4-5360-ED06-E274074EC420}"/>
              </a:ext>
            </a:extLst>
          </p:cNvPr>
          <p:cNvSpPr txBox="1"/>
          <p:nvPr/>
        </p:nvSpPr>
        <p:spPr>
          <a:xfrm>
            <a:off x="10661126" y="3539806"/>
            <a:ext cx="595773" cy="30576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98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EC5082-46B5-7F59-4CE6-65077BC6A9B1}"/>
              </a:ext>
            </a:extLst>
          </p:cNvPr>
          <p:cNvSpPr txBox="1"/>
          <p:nvPr/>
        </p:nvSpPr>
        <p:spPr>
          <a:xfrm>
            <a:off x="3591570" y="3564634"/>
            <a:ext cx="530459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64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5E5AA8-D8B7-4DE6-E0BE-2EDED22924E1}"/>
              </a:ext>
            </a:extLst>
          </p:cNvPr>
          <p:cNvSpPr txBox="1"/>
          <p:nvPr/>
        </p:nvSpPr>
        <p:spPr>
          <a:xfrm>
            <a:off x="4434307" y="3557908"/>
            <a:ext cx="530459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72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9134AB-2F92-2949-9015-5F7313CB5DAC}"/>
              </a:ext>
            </a:extLst>
          </p:cNvPr>
          <p:cNvSpPr txBox="1"/>
          <p:nvPr/>
        </p:nvSpPr>
        <p:spPr>
          <a:xfrm>
            <a:off x="5225569" y="3574341"/>
            <a:ext cx="530459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30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E4793A-A048-8FF1-CED5-F82CEDA12C17}"/>
              </a:ext>
            </a:extLst>
          </p:cNvPr>
          <p:cNvSpPr txBox="1"/>
          <p:nvPr/>
        </p:nvSpPr>
        <p:spPr>
          <a:xfrm>
            <a:off x="8753304" y="1997266"/>
            <a:ext cx="76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>
                <a:solidFill>
                  <a:schemeClr val="bg1"/>
                </a:solidFill>
              </a:rPr>
              <a:t>71%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72315B-5E69-4A19-0E7C-0E72F9792CDA}"/>
              </a:ext>
            </a:extLst>
          </p:cNvPr>
          <p:cNvSpPr txBox="1"/>
          <p:nvPr/>
        </p:nvSpPr>
        <p:spPr>
          <a:xfrm>
            <a:off x="2704923" y="2008066"/>
            <a:ext cx="76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>
                <a:solidFill>
                  <a:schemeClr val="bg1"/>
                </a:solidFill>
              </a:rPr>
              <a:t>33%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232BB6-1E7A-AE34-91E1-652D4ED7B58E}"/>
              </a:ext>
            </a:extLst>
          </p:cNvPr>
          <p:cNvSpPr txBox="1"/>
          <p:nvPr/>
        </p:nvSpPr>
        <p:spPr>
          <a:xfrm>
            <a:off x="5861541" y="2012424"/>
            <a:ext cx="76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>
                <a:solidFill>
                  <a:schemeClr val="bg1"/>
                </a:solidFill>
              </a:rPr>
              <a:t>39%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3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D578DF03-D18D-BE4E-B4EF-38B11087E862}"/>
              </a:ext>
            </a:extLst>
          </p:cNvPr>
          <p:cNvSpPr>
            <a:spLocks noChangeAspect="1"/>
          </p:cNvSpPr>
          <p:nvPr/>
        </p:nvSpPr>
        <p:spPr>
          <a:xfrm>
            <a:off x="6228455" y="1336467"/>
            <a:ext cx="1205231" cy="1398069"/>
          </a:xfrm>
          <a:custGeom>
            <a:avLst/>
            <a:gdLst>
              <a:gd name="connsiteX0" fmla="*/ 1892299 w 3784598"/>
              <a:gd name="connsiteY0" fmla="*/ 0 h 4390136"/>
              <a:gd name="connsiteX1" fmla="*/ 3784598 w 3784598"/>
              <a:gd name="connsiteY1" fmla="*/ 946150 h 4390136"/>
              <a:gd name="connsiteX2" fmla="*/ 3784598 w 3784598"/>
              <a:gd name="connsiteY2" fmla="*/ 3443986 h 4390136"/>
              <a:gd name="connsiteX3" fmla="*/ 1892299 w 3784598"/>
              <a:gd name="connsiteY3" fmla="*/ 4390136 h 4390136"/>
              <a:gd name="connsiteX4" fmla="*/ 0 w 3784598"/>
              <a:gd name="connsiteY4" fmla="*/ 3443986 h 4390136"/>
              <a:gd name="connsiteX5" fmla="*/ 0 w 3784598"/>
              <a:gd name="connsiteY5" fmla="*/ 946150 h 43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598" h="4390136">
                <a:moveTo>
                  <a:pt x="1892299" y="0"/>
                </a:moveTo>
                <a:lnTo>
                  <a:pt x="3784598" y="946150"/>
                </a:lnTo>
                <a:lnTo>
                  <a:pt x="3784598" y="3443986"/>
                </a:lnTo>
                <a:lnTo>
                  <a:pt x="1892299" y="4390136"/>
                </a:lnTo>
                <a:lnTo>
                  <a:pt x="0" y="3443986"/>
                </a:lnTo>
                <a:lnTo>
                  <a:pt x="0" y="94615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719FBFD-64F8-F447-9F35-53DBDB3F3349}"/>
              </a:ext>
            </a:extLst>
          </p:cNvPr>
          <p:cNvSpPr>
            <a:spLocks noChangeAspect="1"/>
          </p:cNvSpPr>
          <p:nvPr/>
        </p:nvSpPr>
        <p:spPr>
          <a:xfrm>
            <a:off x="6251509" y="3716179"/>
            <a:ext cx="1205232" cy="1398070"/>
          </a:xfrm>
          <a:custGeom>
            <a:avLst/>
            <a:gdLst>
              <a:gd name="connsiteX0" fmla="*/ 1892299 w 3784598"/>
              <a:gd name="connsiteY0" fmla="*/ 0 h 4390136"/>
              <a:gd name="connsiteX1" fmla="*/ 3784598 w 3784598"/>
              <a:gd name="connsiteY1" fmla="*/ 946150 h 4390136"/>
              <a:gd name="connsiteX2" fmla="*/ 3784598 w 3784598"/>
              <a:gd name="connsiteY2" fmla="*/ 3443986 h 4390136"/>
              <a:gd name="connsiteX3" fmla="*/ 1892299 w 3784598"/>
              <a:gd name="connsiteY3" fmla="*/ 4390136 h 4390136"/>
              <a:gd name="connsiteX4" fmla="*/ 0 w 3784598"/>
              <a:gd name="connsiteY4" fmla="*/ 3443986 h 4390136"/>
              <a:gd name="connsiteX5" fmla="*/ 0 w 3784598"/>
              <a:gd name="connsiteY5" fmla="*/ 946150 h 43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598" h="4390136">
                <a:moveTo>
                  <a:pt x="1892299" y="0"/>
                </a:moveTo>
                <a:lnTo>
                  <a:pt x="3784598" y="946150"/>
                </a:lnTo>
                <a:lnTo>
                  <a:pt x="3784598" y="3443986"/>
                </a:lnTo>
                <a:lnTo>
                  <a:pt x="1892299" y="4390136"/>
                </a:lnTo>
                <a:lnTo>
                  <a:pt x="0" y="3443986"/>
                </a:lnTo>
                <a:lnTo>
                  <a:pt x="0" y="946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F087B17-B57B-1548-BC1E-91C905747867}"/>
              </a:ext>
            </a:extLst>
          </p:cNvPr>
          <p:cNvSpPr>
            <a:spLocks noChangeAspect="1"/>
          </p:cNvSpPr>
          <p:nvPr/>
        </p:nvSpPr>
        <p:spPr>
          <a:xfrm>
            <a:off x="4848167" y="1354623"/>
            <a:ext cx="1205230" cy="1398067"/>
          </a:xfrm>
          <a:custGeom>
            <a:avLst/>
            <a:gdLst>
              <a:gd name="connsiteX0" fmla="*/ 1892299 w 3784598"/>
              <a:gd name="connsiteY0" fmla="*/ 0 h 4390136"/>
              <a:gd name="connsiteX1" fmla="*/ 3784598 w 3784598"/>
              <a:gd name="connsiteY1" fmla="*/ 946150 h 4390136"/>
              <a:gd name="connsiteX2" fmla="*/ 3784598 w 3784598"/>
              <a:gd name="connsiteY2" fmla="*/ 3443986 h 4390136"/>
              <a:gd name="connsiteX3" fmla="*/ 1892299 w 3784598"/>
              <a:gd name="connsiteY3" fmla="*/ 4390136 h 4390136"/>
              <a:gd name="connsiteX4" fmla="*/ 0 w 3784598"/>
              <a:gd name="connsiteY4" fmla="*/ 3443986 h 4390136"/>
              <a:gd name="connsiteX5" fmla="*/ 0 w 3784598"/>
              <a:gd name="connsiteY5" fmla="*/ 946150 h 43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598" h="4390136">
                <a:moveTo>
                  <a:pt x="1892299" y="0"/>
                </a:moveTo>
                <a:lnTo>
                  <a:pt x="3784598" y="946150"/>
                </a:lnTo>
                <a:lnTo>
                  <a:pt x="3784598" y="3443986"/>
                </a:lnTo>
                <a:lnTo>
                  <a:pt x="1892299" y="4390136"/>
                </a:lnTo>
                <a:lnTo>
                  <a:pt x="0" y="3443986"/>
                </a:lnTo>
                <a:lnTo>
                  <a:pt x="0" y="9461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7DB48A2-A092-8A49-9BE8-99CFC80323A5}"/>
              </a:ext>
            </a:extLst>
          </p:cNvPr>
          <p:cNvSpPr>
            <a:spLocks noChangeAspect="1"/>
          </p:cNvSpPr>
          <p:nvPr/>
        </p:nvSpPr>
        <p:spPr>
          <a:xfrm>
            <a:off x="4882195" y="3761144"/>
            <a:ext cx="1205231" cy="1398069"/>
          </a:xfrm>
          <a:custGeom>
            <a:avLst/>
            <a:gdLst>
              <a:gd name="connsiteX0" fmla="*/ 1892299 w 3784598"/>
              <a:gd name="connsiteY0" fmla="*/ 0 h 4390136"/>
              <a:gd name="connsiteX1" fmla="*/ 3784598 w 3784598"/>
              <a:gd name="connsiteY1" fmla="*/ 946150 h 4390136"/>
              <a:gd name="connsiteX2" fmla="*/ 3784598 w 3784598"/>
              <a:gd name="connsiteY2" fmla="*/ 3443986 h 4390136"/>
              <a:gd name="connsiteX3" fmla="*/ 1892299 w 3784598"/>
              <a:gd name="connsiteY3" fmla="*/ 4390136 h 4390136"/>
              <a:gd name="connsiteX4" fmla="*/ 0 w 3784598"/>
              <a:gd name="connsiteY4" fmla="*/ 3443986 h 4390136"/>
              <a:gd name="connsiteX5" fmla="*/ 0 w 3784598"/>
              <a:gd name="connsiteY5" fmla="*/ 946150 h 43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598" h="4390136">
                <a:moveTo>
                  <a:pt x="1892299" y="0"/>
                </a:moveTo>
                <a:lnTo>
                  <a:pt x="3784598" y="946150"/>
                </a:lnTo>
                <a:lnTo>
                  <a:pt x="3784598" y="3443986"/>
                </a:lnTo>
                <a:lnTo>
                  <a:pt x="1892299" y="4390136"/>
                </a:lnTo>
                <a:lnTo>
                  <a:pt x="0" y="3443986"/>
                </a:lnTo>
                <a:lnTo>
                  <a:pt x="0" y="9461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E202936-0931-954D-BDAA-2CA2FFF347D2}"/>
              </a:ext>
            </a:extLst>
          </p:cNvPr>
          <p:cNvSpPr>
            <a:spLocks noChangeAspect="1"/>
          </p:cNvSpPr>
          <p:nvPr/>
        </p:nvSpPr>
        <p:spPr>
          <a:xfrm>
            <a:off x="6933961" y="2533396"/>
            <a:ext cx="1193583" cy="1384557"/>
          </a:xfrm>
          <a:custGeom>
            <a:avLst/>
            <a:gdLst>
              <a:gd name="connsiteX0" fmla="*/ 1892299 w 3784598"/>
              <a:gd name="connsiteY0" fmla="*/ 0 h 4390136"/>
              <a:gd name="connsiteX1" fmla="*/ 3784598 w 3784598"/>
              <a:gd name="connsiteY1" fmla="*/ 946150 h 4390136"/>
              <a:gd name="connsiteX2" fmla="*/ 3784598 w 3784598"/>
              <a:gd name="connsiteY2" fmla="*/ 3443986 h 4390136"/>
              <a:gd name="connsiteX3" fmla="*/ 1892299 w 3784598"/>
              <a:gd name="connsiteY3" fmla="*/ 4390136 h 4390136"/>
              <a:gd name="connsiteX4" fmla="*/ 0 w 3784598"/>
              <a:gd name="connsiteY4" fmla="*/ 3443986 h 4390136"/>
              <a:gd name="connsiteX5" fmla="*/ 0 w 3784598"/>
              <a:gd name="connsiteY5" fmla="*/ 946150 h 43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598" h="4390136">
                <a:moveTo>
                  <a:pt x="1892299" y="0"/>
                </a:moveTo>
                <a:lnTo>
                  <a:pt x="3784598" y="946150"/>
                </a:lnTo>
                <a:lnTo>
                  <a:pt x="3784598" y="3443986"/>
                </a:lnTo>
                <a:lnTo>
                  <a:pt x="1892299" y="4390136"/>
                </a:lnTo>
                <a:lnTo>
                  <a:pt x="0" y="3443986"/>
                </a:lnTo>
                <a:lnTo>
                  <a:pt x="0" y="94615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7405A81-1A40-1144-AADA-0AB387E30760}"/>
              </a:ext>
            </a:extLst>
          </p:cNvPr>
          <p:cNvSpPr>
            <a:spLocks noChangeAspect="1"/>
          </p:cNvSpPr>
          <p:nvPr/>
        </p:nvSpPr>
        <p:spPr>
          <a:xfrm>
            <a:off x="4308710" y="2563161"/>
            <a:ext cx="1196676" cy="1388144"/>
          </a:xfrm>
          <a:custGeom>
            <a:avLst/>
            <a:gdLst>
              <a:gd name="connsiteX0" fmla="*/ 1892299 w 3784598"/>
              <a:gd name="connsiteY0" fmla="*/ 0 h 4390136"/>
              <a:gd name="connsiteX1" fmla="*/ 3784598 w 3784598"/>
              <a:gd name="connsiteY1" fmla="*/ 946150 h 4390136"/>
              <a:gd name="connsiteX2" fmla="*/ 3784598 w 3784598"/>
              <a:gd name="connsiteY2" fmla="*/ 3443986 h 4390136"/>
              <a:gd name="connsiteX3" fmla="*/ 1892299 w 3784598"/>
              <a:gd name="connsiteY3" fmla="*/ 4390136 h 4390136"/>
              <a:gd name="connsiteX4" fmla="*/ 0 w 3784598"/>
              <a:gd name="connsiteY4" fmla="*/ 3443986 h 4390136"/>
              <a:gd name="connsiteX5" fmla="*/ 0 w 3784598"/>
              <a:gd name="connsiteY5" fmla="*/ 946150 h 43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598" h="4390136">
                <a:moveTo>
                  <a:pt x="1892299" y="0"/>
                </a:moveTo>
                <a:lnTo>
                  <a:pt x="3784598" y="946150"/>
                </a:lnTo>
                <a:lnTo>
                  <a:pt x="3784598" y="3443986"/>
                </a:lnTo>
                <a:lnTo>
                  <a:pt x="1892299" y="4390136"/>
                </a:lnTo>
                <a:lnTo>
                  <a:pt x="0" y="3443986"/>
                </a:lnTo>
                <a:lnTo>
                  <a:pt x="0" y="9461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04870-70C8-CA4E-98DF-AC90101C859F}"/>
              </a:ext>
            </a:extLst>
          </p:cNvPr>
          <p:cNvSpPr txBox="1"/>
          <p:nvPr/>
        </p:nvSpPr>
        <p:spPr>
          <a:xfrm>
            <a:off x="4132330" y="81360"/>
            <a:ext cx="3908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RECOMMENDATIONS FOR INTERVENTION</a:t>
            </a:r>
          </a:p>
        </p:txBody>
      </p:sp>
      <p:sp>
        <p:nvSpPr>
          <p:cNvPr id="18" name="Freeform 955">
            <a:extLst>
              <a:ext uri="{FF2B5EF4-FFF2-40B4-BE49-F238E27FC236}">
                <a16:creationId xmlns:a16="http://schemas.microsoft.com/office/drawing/2014/main" id="{9140AD17-40EE-C14A-A485-DC3AB73879E7}"/>
              </a:ext>
            </a:extLst>
          </p:cNvPr>
          <p:cNvSpPr>
            <a:spLocks noChangeAspect="1"/>
          </p:cNvSpPr>
          <p:nvPr/>
        </p:nvSpPr>
        <p:spPr bwMode="auto">
          <a:xfrm>
            <a:off x="6459273" y="4086611"/>
            <a:ext cx="743594" cy="691768"/>
          </a:xfrm>
          <a:custGeom>
            <a:avLst/>
            <a:gdLst>
              <a:gd name="T0" fmla="*/ 7096114 w 293328"/>
              <a:gd name="T1" fmla="*/ 10177451 h 293329"/>
              <a:gd name="T2" fmla="*/ 326110 w 293328"/>
              <a:gd name="T3" fmla="*/ 7951508 h 293329"/>
              <a:gd name="T4" fmla="*/ 10057158 w 293328"/>
              <a:gd name="T5" fmla="*/ 8903638 h 293329"/>
              <a:gd name="T6" fmla="*/ 326110 w 293328"/>
              <a:gd name="T7" fmla="*/ 7951508 h 293329"/>
              <a:gd name="T8" fmla="*/ 8696200 w 293328"/>
              <a:gd name="T9" fmla="*/ 6010013 h 293329"/>
              <a:gd name="T10" fmla="*/ 6690531 w 293328"/>
              <a:gd name="T11" fmla="*/ 6010013 h 293329"/>
              <a:gd name="T12" fmla="*/ 9459040 w 293328"/>
              <a:gd name="T13" fmla="*/ 4772993 h 293329"/>
              <a:gd name="T14" fmla="*/ 8593839 w 293328"/>
              <a:gd name="T15" fmla="*/ 5100856 h 293329"/>
              <a:gd name="T16" fmla="*/ 6857140 w 293328"/>
              <a:gd name="T17" fmla="*/ 4772993 h 293329"/>
              <a:gd name="T18" fmla="*/ 7677454 w 293328"/>
              <a:gd name="T19" fmla="*/ 5100856 h 293329"/>
              <a:gd name="T20" fmla="*/ 6857140 w 293328"/>
              <a:gd name="T21" fmla="*/ 4772993 h 293329"/>
              <a:gd name="T22" fmla="*/ 9561323 w 293328"/>
              <a:gd name="T23" fmla="*/ 3850769 h 293329"/>
              <a:gd name="T24" fmla="*/ 6690531 w 293328"/>
              <a:gd name="T25" fmla="*/ 3850769 h 293329"/>
              <a:gd name="T26" fmla="*/ 3660991 w 293328"/>
              <a:gd name="T27" fmla="*/ 3397192 h 293329"/>
              <a:gd name="T28" fmla="*/ 4738202 w 293328"/>
              <a:gd name="T29" fmla="*/ 2943447 h 293329"/>
              <a:gd name="T30" fmla="*/ 3349610 w 293328"/>
              <a:gd name="T31" fmla="*/ 4629175 h 293329"/>
              <a:gd name="T32" fmla="*/ 8593839 w 293328"/>
              <a:gd name="T33" fmla="*/ 2670609 h 293329"/>
              <a:gd name="T34" fmla="*/ 9459040 w 293328"/>
              <a:gd name="T35" fmla="*/ 2997977 h 293329"/>
              <a:gd name="T36" fmla="*/ 8593839 w 293328"/>
              <a:gd name="T37" fmla="*/ 2670609 h 293329"/>
              <a:gd name="T38" fmla="*/ 7831258 w 293328"/>
              <a:gd name="T39" fmla="*/ 2834258 h 293329"/>
              <a:gd name="T40" fmla="*/ 6690531 w 293328"/>
              <a:gd name="T41" fmla="*/ 2834258 h 293329"/>
              <a:gd name="T42" fmla="*/ 2519052 w 293328"/>
              <a:gd name="T43" fmla="*/ 2696939 h 293329"/>
              <a:gd name="T44" fmla="*/ 3505278 w 293328"/>
              <a:gd name="T45" fmla="*/ 2269150 h 293329"/>
              <a:gd name="T46" fmla="*/ 4958723 w 293328"/>
              <a:gd name="T47" fmla="*/ 2554347 h 293329"/>
              <a:gd name="T48" fmla="*/ 4958723 w 293328"/>
              <a:gd name="T49" fmla="*/ 4421684 h 293329"/>
              <a:gd name="T50" fmla="*/ 3440433 w 293328"/>
              <a:gd name="T51" fmla="*/ 5031119 h 293329"/>
              <a:gd name="T52" fmla="*/ 1960988 w 293328"/>
              <a:gd name="T53" fmla="*/ 2696939 h 293329"/>
              <a:gd name="T54" fmla="*/ 3533960 w 293328"/>
              <a:gd name="T55" fmla="*/ 1160427 h 293329"/>
              <a:gd name="T56" fmla="*/ 3533960 w 293328"/>
              <a:gd name="T57" fmla="*/ 6704825 h 293329"/>
              <a:gd name="T58" fmla="*/ 3533960 w 293328"/>
              <a:gd name="T59" fmla="*/ 1160427 h 293329"/>
              <a:gd name="T60" fmla="*/ 9791789 w 293328"/>
              <a:gd name="T61" fmla="*/ 965938 h 293329"/>
              <a:gd name="T62" fmla="*/ 9512251 w 293328"/>
              <a:gd name="T63" fmla="*/ 1075588 h 293329"/>
              <a:gd name="T64" fmla="*/ 7839593 w 293328"/>
              <a:gd name="T65" fmla="*/ 856312 h 293329"/>
              <a:gd name="T66" fmla="*/ 8065869 w 293328"/>
              <a:gd name="T67" fmla="*/ 1075588 h 293329"/>
              <a:gd name="T68" fmla="*/ 7786366 w 293328"/>
              <a:gd name="T69" fmla="*/ 965938 h 293329"/>
              <a:gd name="T70" fmla="*/ 8983775 w 293328"/>
              <a:gd name="T71" fmla="*/ 1009765 h 293329"/>
              <a:gd name="T72" fmla="*/ 8817646 w 293328"/>
              <a:gd name="T73" fmla="*/ 852309 h 293329"/>
              <a:gd name="T74" fmla="*/ 6215964 w 293328"/>
              <a:gd name="T75" fmla="*/ 3457687 h 293329"/>
              <a:gd name="T76" fmla="*/ 3533960 w 293328"/>
              <a:gd name="T77" fmla="*/ 7089880 h 293329"/>
              <a:gd name="T78" fmla="*/ 865104 w 293328"/>
              <a:gd name="T79" fmla="*/ 3457687 h 293329"/>
              <a:gd name="T80" fmla="*/ 587004 w 293328"/>
              <a:gd name="T81" fmla="*/ 308865 h 293329"/>
              <a:gd name="T82" fmla="*/ 10331054 w 293328"/>
              <a:gd name="T83" fmla="*/ 7629874 h 293329"/>
              <a:gd name="T84" fmla="*/ 587004 w 293328"/>
              <a:gd name="T85" fmla="*/ 308865 h 293329"/>
              <a:gd name="T86" fmla="*/ 10657173 w 293328"/>
              <a:gd name="T87" fmla="*/ 579014 h 293329"/>
              <a:gd name="T88" fmla="*/ 10057158 w 293328"/>
              <a:gd name="T89" fmla="*/ 9225323 h 293329"/>
              <a:gd name="T90" fmla="*/ 8557038 w 293328"/>
              <a:gd name="T91" fmla="*/ 10177451 h 293329"/>
              <a:gd name="T92" fmla="*/ 2100142 w 293328"/>
              <a:gd name="T93" fmla="*/ 10499096 h 293329"/>
              <a:gd name="T94" fmla="*/ 3234999 w 293328"/>
              <a:gd name="T95" fmla="*/ 10177451 h 293329"/>
              <a:gd name="T96" fmla="*/ 0 w 293328"/>
              <a:gd name="T97" fmla="*/ 8646314 h 293329"/>
              <a:gd name="T98" fmla="*/ 587004 w 293328"/>
              <a:gd name="T99" fmla="*/ 0 h 29332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3328" h="293329">
                <a:moveTo>
                  <a:pt x="97656" y="257741"/>
                </a:moveTo>
                <a:lnTo>
                  <a:pt x="97656" y="284342"/>
                </a:lnTo>
                <a:lnTo>
                  <a:pt x="195313" y="284342"/>
                </a:lnTo>
                <a:lnTo>
                  <a:pt x="195313" y="257741"/>
                </a:lnTo>
                <a:lnTo>
                  <a:pt x="97656" y="257741"/>
                </a:lnTo>
                <a:close/>
                <a:moveTo>
                  <a:pt x="8976" y="222153"/>
                </a:moveTo>
                <a:lnTo>
                  <a:pt x="8976" y="241565"/>
                </a:lnTo>
                <a:cubicBezTo>
                  <a:pt x="8976" y="245519"/>
                  <a:pt x="12207" y="248754"/>
                  <a:pt x="16156" y="248754"/>
                </a:cubicBezTo>
                <a:lnTo>
                  <a:pt x="276813" y="248754"/>
                </a:lnTo>
                <a:cubicBezTo>
                  <a:pt x="281121" y="248754"/>
                  <a:pt x="284352" y="245519"/>
                  <a:pt x="284352" y="241565"/>
                </a:cubicBezTo>
                <a:lnTo>
                  <a:pt x="284352" y="222153"/>
                </a:lnTo>
                <a:lnTo>
                  <a:pt x="8976" y="222153"/>
                </a:lnTo>
                <a:close/>
                <a:moveTo>
                  <a:pt x="188810" y="163513"/>
                </a:moveTo>
                <a:lnTo>
                  <a:pt x="235052" y="163513"/>
                </a:lnTo>
                <a:cubicBezTo>
                  <a:pt x="237561" y="163513"/>
                  <a:pt x="239354" y="165345"/>
                  <a:pt x="239354" y="167909"/>
                </a:cubicBezTo>
                <a:cubicBezTo>
                  <a:pt x="239354" y="170474"/>
                  <a:pt x="237561" y="172672"/>
                  <a:pt x="235052" y="172672"/>
                </a:cubicBezTo>
                <a:lnTo>
                  <a:pt x="188810" y="172672"/>
                </a:lnTo>
                <a:cubicBezTo>
                  <a:pt x="186301" y="172672"/>
                  <a:pt x="184150" y="170474"/>
                  <a:pt x="184150" y="167909"/>
                </a:cubicBezTo>
                <a:cubicBezTo>
                  <a:pt x="184150" y="165345"/>
                  <a:pt x="186301" y="163513"/>
                  <a:pt x="188810" y="163513"/>
                </a:cubicBezTo>
                <a:close/>
                <a:moveTo>
                  <a:pt x="236537" y="133350"/>
                </a:moveTo>
                <a:lnTo>
                  <a:pt x="260350" y="133350"/>
                </a:lnTo>
                <a:cubicBezTo>
                  <a:pt x="262914" y="133350"/>
                  <a:pt x="264746" y="135182"/>
                  <a:pt x="264746" y="137746"/>
                </a:cubicBezTo>
                <a:cubicBezTo>
                  <a:pt x="264746" y="140310"/>
                  <a:pt x="262914" y="142509"/>
                  <a:pt x="260350" y="142509"/>
                </a:cubicBezTo>
                <a:lnTo>
                  <a:pt x="236537" y="142509"/>
                </a:lnTo>
                <a:cubicBezTo>
                  <a:pt x="234339" y="142509"/>
                  <a:pt x="231775" y="140310"/>
                  <a:pt x="231775" y="137746"/>
                </a:cubicBezTo>
                <a:cubicBezTo>
                  <a:pt x="231775" y="135182"/>
                  <a:pt x="234339" y="133350"/>
                  <a:pt x="236537" y="133350"/>
                </a:cubicBezTo>
                <a:close/>
                <a:moveTo>
                  <a:pt x="188736" y="133350"/>
                </a:moveTo>
                <a:lnTo>
                  <a:pt x="211314" y="133350"/>
                </a:lnTo>
                <a:cubicBezTo>
                  <a:pt x="213783" y="133350"/>
                  <a:pt x="215547" y="135182"/>
                  <a:pt x="215547" y="137746"/>
                </a:cubicBezTo>
                <a:cubicBezTo>
                  <a:pt x="215547" y="140310"/>
                  <a:pt x="213783" y="142509"/>
                  <a:pt x="211314" y="142509"/>
                </a:cubicBezTo>
                <a:lnTo>
                  <a:pt x="188736" y="142509"/>
                </a:lnTo>
                <a:cubicBezTo>
                  <a:pt x="186267" y="142509"/>
                  <a:pt x="184150" y="140310"/>
                  <a:pt x="184150" y="137746"/>
                </a:cubicBezTo>
                <a:cubicBezTo>
                  <a:pt x="184150" y="135182"/>
                  <a:pt x="186267" y="133350"/>
                  <a:pt x="188736" y="133350"/>
                </a:cubicBezTo>
                <a:close/>
                <a:moveTo>
                  <a:pt x="188819" y="103188"/>
                </a:moveTo>
                <a:lnTo>
                  <a:pt x="258856" y="103188"/>
                </a:lnTo>
                <a:cubicBezTo>
                  <a:pt x="261370" y="103188"/>
                  <a:pt x="263166" y="105386"/>
                  <a:pt x="263166" y="107584"/>
                </a:cubicBezTo>
                <a:cubicBezTo>
                  <a:pt x="263166" y="110515"/>
                  <a:pt x="261370" y="112347"/>
                  <a:pt x="258856" y="112347"/>
                </a:cubicBezTo>
                <a:lnTo>
                  <a:pt x="188819" y="112347"/>
                </a:lnTo>
                <a:cubicBezTo>
                  <a:pt x="186305" y="112347"/>
                  <a:pt x="184150" y="110515"/>
                  <a:pt x="184150" y="107584"/>
                </a:cubicBezTo>
                <a:cubicBezTo>
                  <a:pt x="184150" y="105386"/>
                  <a:pt x="186305" y="103188"/>
                  <a:pt x="188819" y="103188"/>
                </a:cubicBezTo>
                <a:close/>
                <a:moveTo>
                  <a:pt x="130413" y="82234"/>
                </a:moveTo>
                <a:lnTo>
                  <a:pt x="100766" y="94914"/>
                </a:lnTo>
                <a:lnTo>
                  <a:pt x="100766" y="129332"/>
                </a:lnTo>
                <a:lnTo>
                  <a:pt x="130413" y="116652"/>
                </a:lnTo>
                <a:lnTo>
                  <a:pt x="130413" y="82234"/>
                </a:lnTo>
                <a:close/>
                <a:moveTo>
                  <a:pt x="62547" y="82234"/>
                </a:moveTo>
                <a:lnTo>
                  <a:pt x="62547" y="116652"/>
                </a:lnTo>
                <a:lnTo>
                  <a:pt x="92194" y="129332"/>
                </a:lnTo>
                <a:lnTo>
                  <a:pt x="92194" y="94914"/>
                </a:lnTo>
                <a:lnTo>
                  <a:pt x="62547" y="82234"/>
                </a:lnTo>
                <a:close/>
                <a:moveTo>
                  <a:pt x="236537" y="74613"/>
                </a:moveTo>
                <a:lnTo>
                  <a:pt x="260350" y="74613"/>
                </a:lnTo>
                <a:cubicBezTo>
                  <a:pt x="262914" y="74613"/>
                  <a:pt x="264746" y="76518"/>
                  <a:pt x="264746" y="79185"/>
                </a:cubicBezTo>
                <a:cubicBezTo>
                  <a:pt x="264746" y="81852"/>
                  <a:pt x="262914" y="83757"/>
                  <a:pt x="260350" y="83757"/>
                </a:cubicBezTo>
                <a:lnTo>
                  <a:pt x="236537" y="83757"/>
                </a:lnTo>
                <a:cubicBezTo>
                  <a:pt x="234339" y="83757"/>
                  <a:pt x="231775" y="81852"/>
                  <a:pt x="231775" y="79185"/>
                </a:cubicBezTo>
                <a:cubicBezTo>
                  <a:pt x="231775" y="76518"/>
                  <a:pt x="234339" y="74613"/>
                  <a:pt x="236537" y="74613"/>
                </a:cubicBezTo>
                <a:close/>
                <a:moveTo>
                  <a:pt x="188736" y="74613"/>
                </a:moveTo>
                <a:lnTo>
                  <a:pt x="211314" y="74613"/>
                </a:lnTo>
                <a:cubicBezTo>
                  <a:pt x="213783" y="74613"/>
                  <a:pt x="215547" y="76518"/>
                  <a:pt x="215547" y="79185"/>
                </a:cubicBezTo>
                <a:cubicBezTo>
                  <a:pt x="215547" y="81852"/>
                  <a:pt x="213783" y="83757"/>
                  <a:pt x="211314" y="83757"/>
                </a:cubicBezTo>
                <a:lnTo>
                  <a:pt x="188736" y="83757"/>
                </a:lnTo>
                <a:cubicBezTo>
                  <a:pt x="186267" y="83757"/>
                  <a:pt x="184150" y="81852"/>
                  <a:pt x="184150" y="79185"/>
                </a:cubicBezTo>
                <a:cubicBezTo>
                  <a:pt x="184150" y="76518"/>
                  <a:pt x="186267" y="74613"/>
                  <a:pt x="188736" y="74613"/>
                </a:cubicBezTo>
                <a:close/>
                <a:moveTo>
                  <a:pt x="96480" y="63395"/>
                </a:moveTo>
                <a:lnTo>
                  <a:pt x="69334" y="75350"/>
                </a:lnTo>
                <a:lnTo>
                  <a:pt x="96480" y="86944"/>
                </a:lnTo>
                <a:lnTo>
                  <a:pt x="123626" y="75350"/>
                </a:lnTo>
                <a:lnTo>
                  <a:pt x="96480" y="63395"/>
                </a:lnTo>
                <a:close/>
                <a:moveTo>
                  <a:pt x="94694" y="54699"/>
                </a:moveTo>
                <a:cubicBezTo>
                  <a:pt x="95766" y="53975"/>
                  <a:pt x="97195" y="53975"/>
                  <a:pt x="98266" y="54699"/>
                </a:cubicBezTo>
                <a:lnTo>
                  <a:pt x="136485" y="71365"/>
                </a:lnTo>
                <a:cubicBezTo>
                  <a:pt x="138271" y="72090"/>
                  <a:pt x="139343" y="73539"/>
                  <a:pt x="139343" y="75350"/>
                </a:cubicBezTo>
                <a:lnTo>
                  <a:pt x="139343" y="119550"/>
                </a:lnTo>
                <a:cubicBezTo>
                  <a:pt x="139343" y="121362"/>
                  <a:pt x="138271" y="123173"/>
                  <a:pt x="136485" y="123535"/>
                </a:cubicBezTo>
                <a:lnTo>
                  <a:pt x="98266" y="140563"/>
                </a:lnTo>
                <a:cubicBezTo>
                  <a:pt x="97552" y="140926"/>
                  <a:pt x="97195" y="140926"/>
                  <a:pt x="96480" y="140926"/>
                </a:cubicBezTo>
                <a:cubicBezTo>
                  <a:pt x="95766" y="140926"/>
                  <a:pt x="95051" y="140926"/>
                  <a:pt x="94694" y="140563"/>
                </a:cubicBezTo>
                <a:lnTo>
                  <a:pt x="56475" y="123535"/>
                </a:lnTo>
                <a:cubicBezTo>
                  <a:pt x="55046" y="123173"/>
                  <a:pt x="53975" y="121362"/>
                  <a:pt x="53975" y="119550"/>
                </a:cubicBezTo>
                <a:lnTo>
                  <a:pt x="53975" y="75350"/>
                </a:lnTo>
                <a:cubicBezTo>
                  <a:pt x="53975" y="73539"/>
                  <a:pt x="55046" y="72090"/>
                  <a:pt x="56475" y="71365"/>
                </a:cubicBezTo>
                <a:lnTo>
                  <a:pt x="94694" y="54699"/>
                </a:lnTo>
                <a:close/>
                <a:moveTo>
                  <a:pt x="97269" y="32419"/>
                </a:moveTo>
                <a:cubicBezTo>
                  <a:pt x="79900" y="32419"/>
                  <a:pt x="63616" y="39232"/>
                  <a:pt x="51675" y="51423"/>
                </a:cubicBezTo>
                <a:cubicBezTo>
                  <a:pt x="26345" y="76165"/>
                  <a:pt x="26345" y="117042"/>
                  <a:pt x="51675" y="142142"/>
                </a:cubicBezTo>
                <a:lnTo>
                  <a:pt x="97269" y="187322"/>
                </a:lnTo>
                <a:lnTo>
                  <a:pt x="142863" y="142142"/>
                </a:lnTo>
                <a:cubicBezTo>
                  <a:pt x="168193" y="117042"/>
                  <a:pt x="168193" y="76165"/>
                  <a:pt x="142863" y="51423"/>
                </a:cubicBezTo>
                <a:cubicBezTo>
                  <a:pt x="130922" y="39232"/>
                  <a:pt x="114276" y="32419"/>
                  <a:pt x="97269" y="32419"/>
                </a:cubicBezTo>
                <a:close/>
                <a:moveTo>
                  <a:pt x="261815" y="23926"/>
                </a:moveTo>
                <a:cubicBezTo>
                  <a:pt x="263647" y="22225"/>
                  <a:pt x="266578" y="22565"/>
                  <a:pt x="268410" y="23926"/>
                </a:cubicBezTo>
                <a:cubicBezTo>
                  <a:pt x="269142" y="24946"/>
                  <a:pt x="269509" y="25967"/>
                  <a:pt x="269509" y="26987"/>
                </a:cubicBezTo>
                <a:cubicBezTo>
                  <a:pt x="269509" y="28008"/>
                  <a:pt x="269142" y="29028"/>
                  <a:pt x="268410" y="30049"/>
                </a:cubicBezTo>
                <a:cubicBezTo>
                  <a:pt x="267311" y="30729"/>
                  <a:pt x="266578" y="31410"/>
                  <a:pt x="265113" y="31410"/>
                </a:cubicBezTo>
                <a:cubicBezTo>
                  <a:pt x="264014" y="31410"/>
                  <a:pt x="262914" y="30729"/>
                  <a:pt x="261815" y="30049"/>
                </a:cubicBezTo>
                <a:cubicBezTo>
                  <a:pt x="261083" y="29028"/>
                  <a:pt x="260350" y="28008"/>
                  <a:pt x="260350" y="26987"/>
                </a:cubicBezTo>
                <a:cubicBezTo>
                  <a:pt x="260350" y="25967"/>
                  <a:pt x="261083" y="24946"/>
                  <a:pt x="261815" y="23926"/>
                </a:cubicBezTo>
                <a:close/>
                <a:moveTo>
                  <a:pt x="215777" y="23926"/>
                </a:moveTo>
                <a:cubicBezTo>
                  <a:pt x="217243" y="22225"/>
                  <a:pt x="220540" y="22565"/>
                  <a:pt x="222005" y="23926"/>
                </a:cubicBezTo>
                <a:cubicBezTo>
                  <a:pt x="222738" y="24946"/>
                  <a:pt x="223471" y="25967"/>
                  <a:pt x="223471" y="26987"/>
                </a:cubicBezTo>
                <a:cubicBezTo>
                  <a:pt x="223471" y="28008"/>
                  <a:pt x="222738" y="29028"/>
                  <a:pt x="222005" y="30049"/>
                </a:cubicBezTo>
                <a:cubicBezTo>
                  <a:pt x="221273" y="30729"/>
                  <a:pt x="219807" y="31410"/>
                  <a:pt x="218708" y="31410"/>
                </a:cubicBezTo>
                <a:cubicBezTo>
                  <a:pt x="217609" y="31410"/>
                  <a:pt x="216510" y="30729"/>
                  <a:pt x="215777" y="30049"/>
                </a:cubicBezTo>
                <a:cubicBezTo>
                  <a:pt x="214678" y="29028"/>
                  <a:pt x="214312" y="28008"/>
                  <a:pt x="214312" y="26987"/>
                </a:cubicBezTo>
                <a:cubicBezTo>
                  <a:pt x="214312" y="25967"/>
                  <a:pt x="214678" y="24946"/>
                  <a:pt x="215777" y="23926"/>
                </a:cubicBezTo>
                <a:close/>
                <a:moveTo>
                  <a:pt x="242697" y="23813"/>
                </a:moveTo>
                <a:cubicBezTo>
                  <a:pt x="245364" y="23813"/>
                  <a:pt x="247269" y="25645"/>
                  <a:pt x="247269" y="28209"/>
                </a:cubicBezTo>
                <a:cubicBezTo>
                  <a:pt x="247269" y="30773"/>
                  <a:pt x="245364" y="32972"/>
                  <a:pt x="242697" y="32972"/>
                </a:cubicBezTo>
                <a:cubicBezTo>
                  <a:pt x="240030" y="32972"/>
                  <a:pt x="238125" y="30773"/>
                  <a:pt x="238125" y="28209"/>
                </a:cubicBezTo>
                <a:cubicBezTo>
                  <a:pt x="238125" y="25645"/>
                  <a:pt x="240030" y="23813"/>
                  <a:pt x="242697" y="23813"/>
                </a:cubicBezTo>
                <a:close/>
                <a:moveTo>
                  <a:pt x="97269" y="23813"/>
                </a:moveTo>
                <a:cubicBezTo>
                  <a:pt x="117171" y="23813"/>
                  <a:pt x="135626" y="31343"/>
                  <a:pt x="149377" y="44969"/>
                </a:cubicBezTo>
                <a:cubicBezTo>
                  <a:pt x="163127" y="58953"/>
                  <a:pt x="171088" y="77240"/>
                  <a:pt x="171088" y="96603"/>
                </a:cubicBezTo>
                <a:cubicBezTo>
                  <a:pt x="171088" y="115966"/>
                  <a:pt x="163127" y="134253"/>
                  <a:pt x="149377" y="148238"/>
                </a:cubicBezTo>
                <a:lnTo>
                  <a:pt x="100526" y="196645"/>
                </a:lnTo>
                <a:cubicBezTo>
                  <a:pt x="99440" y="197721"/>
                  <a:pt x="98355" y="198080"/>
                  <a:pt x="97269" y="198080"/>
                </a:cubicBezTo>
                <a:cubicBezTo>
                  <a:pt x="96184" y="198080"/>
                  <a:pt x="94736" y="197721"/>
                  <a:pt x="94012" y="196645"/>
                </a:cubicBezTo>
                <a:lnTo>
                  <a:pt x="45162" y="148238"/>
                </a:lnTo>
                <a:cubicBezTo>
                  <a:pt x="31411" y="134253"/>
                  <a:pt x="23812" y="115966"/>
                  <a:pt x="23812" y="96603"/>
                </a:cubicBezTo>
                <a:cubicBezTo>
                  <a:pt x="23812" y="77240"/>
                  <a:pt x="31411" y="58953"/>
                  <a:pt x="45162" y="44969"/>
                </a:cubicBezTo>
                <a:cubicBezTo>
                  <a:pt x="59274" y="31343"/>
                  <a:pt x="77729" y="23813"/>
                  <a:pt x="97269" y="23813"/>
                </a:cubicBezTo>
                <a:close/>
                <a:moveTo>
                  <a:pt x="16156" y="8627"/>
                </a:moveTo>
                <a:cubicBezTo>
                  <a:pt x="12207" y="8627"/>
                  <a:pt x="8976" y="12222"/>
                  <a:pt x="8976" y="16176"/>
                </a:cubicBezTo>
                <a:lnTo>
                  <a:pt x="8976" y="213167"/>
                </a:lnTo>
                <a:lnTo>
                  <a:pt x="284352" y="213167"/>
                </a:lnTo>
                <a:lnTo>
                  <a:pt x="284352" y="16176"/>
                </a:lnTo>
                <a:cubicBezTo>
                  <a:pt x="284352" y="12222"/>
                  <a:pt x="281121" y="8627"/>
                  <a:pt x="276813" y="8627"/>
                </a:cubicBezTo>
                <a:lnTo>
                  <a:pt x="16156" y="8627"/>
                </a:lnTo>
                <a:close/>
                <a:moveTo>
                  <a:pt x="16156" y="0"/>
                </a:moveTo>
                <a:lnTo>
                  <a:pt x="276813" y="0"/>
                </a:lnTo>
                <a:cubicBezTo>
                  <a:pt x="285788" y="0"/>
                  <a:pt x="293328" y="7189"/>
                  <a:pt x="293328" y="16176"/>
                </a:cubicBezTo>
                <a:lnTo>
                  <a:pt x="293328" y="217480"/>
                </a:lnTo>
                <a:lnTo>
                  <a:pt x="293328" y="241565"/>
                </a:lnTo>
                <a:cubicBezTo>
                  <a:pt x="293328" y="250192"/>
                  <a:pt x="285788" y="257741"/>
                  <a:pt x="276813" y="257741"/>
                </a:cubicBezTo>
                <a:lnTo>
                  <a:pt x="204288" y="257741"/>
                </a:lnTo>
                <a:lnTo>
                  <a:pt x="204288" y="284342"/>
                </a:lnTo>
                <a:lnTo>
                  <a:pt x="235524" y="284342"/>
                </a:lnTo>
                <a:cubicBezTo>
                  <a:pt x="238037" y="284342"/>
                  <a:pt x="239832" y="286499"/>
                  <a:pt x="239832" y="288656"/>
                </a:cubicBezTo>
                <a:cubicBezTo>
                  <a:pt x="239832" y="291172"/>
                  <a:pt x="238037" y="293329"/>
                  <a:pt x="235524" y="293329"/>
                </a:cubicBezTo>
                <a:lnTo>
                  <a:pt x="57804" y="293329"/>
                </a:lnTo>
                <a:cubicBezTo>
                  <a:pt x="55291" y="293329"/>
                  <a:pt x="53495" y="291172"/>
                  <a:pt x="53495" y="288656"/>
                </a:cubicBezTo>
                <a:cubicBezTo>
                  <a:pt x="53495" y="286499"/>
                  <a:pt x="55291" y="284342"/>
                  <a:pt x="57804" y="284342"/>
                </a:cubicBezTo>
                <a:lnTo>
                  <a:pt x="89040" y="284342"/>
                </a:lnTo>
                <a:lnTo>
                  <a:pt x="89040" y="257741"/>
                </a:lnTo>
                <a:lnTo>
                  <a:pt x="16156" y="257741"/>
                </a:lnTo>
                <a:cubicBezTo>
                  <a:pt x="7540" y="257741"/>
                  <a:pt x="0" y="250192"/>
                  <a:pt x="0" y="241565"/>
                </a:cubicBezTo>
                <a:lnTo>
                  <a:pt x="0" y="217480"/>
                </a:lnTo>
                <a:lnTo>
                  <a:pt x="0" y="16176"/>
                </a:lnTo>
                <a:cubicBezTo>
                  <a:pt x="0" y="7189"/>
                  <a:pt x="7540" y="0"/>
                  <a:pt x="16156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6DFB7E-0595-554B-B103-8A21BE1FDBEA}"/>
              </a:ext>
            </a:extLst>
          </p:cNvPr>
          <p:cNvSpPr txBox="1"/>
          <p:nvPr/>
        </p:nvSpPr>
        <p:spPr>
          <a:xfrm>
            <a:off x="7410631" y="4512769"/>
            <a:ext cx="421456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Media Collaboration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D5A7D2C-FC64-A847-901C-3E9FB5867D1E}"/>
              </a:ext>
            </a:extLst>
          </p:cNvPr>
          <p:cNvSpPr txBox="1">
            <a:spLocks/>
          </p:cNvSpPr>
          <p:nvPr/>
        </p:nvSpPr>
        <p:spPr>
          <a:xfrm>
            <a:off x="7952584" y="5010315"/>
            <a:ext cx="3971201" cy="12304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2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Increase story scripts / animation on local case studies on topic of climate change on social media, digital and printed media platform .</a:t>
            </a:r>
          </a:p>
          <a:p>
            <a:pPr marL="171450" marR="0" lvl="0" indent="-171450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2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Monitor and evaluate content on climate change in media.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1B5DA8-E4B1-C24C-B068-00C6956A4E0D}"/>
              </a:ext>
            </a:extLst>
          </p:cNvPr>
          <p:cNvSpPr txBox="1"/>
          <p:nvPr/>
        </p:nvSpPr>
        <p:spPr>
          <a:xfrm>
            <a:off x="1408185" y="5070176"/>
            <a:ext cx="4327908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Research and Development in Climate Change Education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2BCAB83-1E3F-D548-8972-4E7D6F4E4DC6}"/>
              </a:ext>
            </a:extLst>
          </p:cNvPr>
          <p:cNvSpPr txBox="1">
            <a:spLocks/>
          </p:cNvSpPr>
          <p:nvPr/>
        </p:nvSpPr>
        <p:spPr>
          <a:xfrm>
            <a:off x="1279578" y="5651498"/>
            <a:ext cx="5623868" cy="11465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25" algn="l"/>
              </a:tabLst>
              <a:defRPr/>
            </a:pP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E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nhance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research activities and increase research grant allocation</a:t>
            </a: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.</a:t>
            </a:r>
          </a:p>
          <a:p>
            <a:pPr marL="171450" marR="0" lvl="0" indent="-171450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25" algn="l"/>
              </a:tabLst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Integrate research findings in </a:t>
            </a:r>
            <a:r>
              <a:rPr lang="en-MY" sz="1400" dirty="0">
                <a:solidFill>
                  <a:srgbClr val="44546A"/>
                </a:solidFill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climate change education</a:t>
            </a: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activities</a:t>
            </a:r>
          </a:p>
          <a:p>
            <a:pPr marL="171450" marR="0" lvl="0" indent="-171450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25" algn="l"/>
              </a:tabLst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Conduct critical evaluation on climate change education intervention activities. 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91F750-CFAC-824C-8E19-CAAEAAD6C5A5}"/>
              </a:ext>
            </a:extLst>
          </p:cNvPr>
          <p:cNvSpPr txBox="1"/>
          <p:nvPr/>
        </p:nvSpPr>
        <p:spPr>
          <a:xfrm>
            <a:off x="8169533" y="2838862"/>
            <a:ext cx="406880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Community Empowerment 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019BC9-57A1-9642-8786-D761501D084E}"/>
              </a:ext>
            </a:extLst>
          </p:cNvPr>
          <p:cNvSpPr txBox="1"/>
          <p:nvPr/>
        </p:nvSpPr>
        <p:spPr>
          <a:xfrm>
            <a:off x="26998" y="2996398"/>
            <a:ext cx="4064514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Harmonization School Environment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3EBD7B-9D0A-3C4E-8199-52D516FBFE1F}"/>
              </a:ext>
            </a:extLst>
          </p:cNvPr>
          <p:cNvSpPr txBox="1"/>
          <p:nvPr/>
        </p:nvSpPr>
        <p:spPr>
          <a:xfrm>
            <a:off x="301156" y="918826"/>
            <a:ext cx="372730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Enhance  Teaching Competencies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9CF2B9E3-FBCF-3C45-B409-A85C1A3BBC67}"/>
              </a:ext>
            </a:extLst>
          </p:cNvPr>
          <p:cNvSpPr txBox="1">
            <a:spLocks/>
          </p:cNvSpPr>
          <p:nvPr/>
        </p:nvSpPr>
        <p:spPr>
          <a:xfrm>
            <a:off x="152451" y="1252471"/>
            <a:ext cx="3932476" cy="13635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just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 teaching guideline on climate change education competencies.</a:t>
            </a:r>
          </a:p>
          <a:p>
            <a:pPr marL="174625" marR="0" lvl="0" indent="-174625" algn="just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 climate change narratives as a multi-discipline subject matter- in “Professional Learning Community” (PLC)  activities. 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Open Sans 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AE50E5-89C0-C349-89CA-7C1C90B0709C}"/>
              </a:ext>
            </a:extLst>
          </p:cNvPr>
          <p:cNvSpPr txBox="1"/>
          <p:nvPr/>
        </p:nvSpPr>
        <p:spPr>
          <a:xfrm rot="10800000" flipV="1">
            <a:off x="7924333" y="581571"/>
            <a:ext cx="426766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Empower the Teaching and Learning of Climate Change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E7F09408-6396-144B-A211-C48C2F075A36}"/>
              </a:ext>
            </a:extLst>
          </p:cNvPr>
          <p:cNvSpPr txBox="1">
            <a:spLocks/>
          </p:cNvSpPr>
          <p:nvPr/>
        </p:nvSpPr>
        <p:spPr>
          <a:xfrm>
            <a:off x="8193628" y="1088103"/>
            <a:ext cx="3781110" cy="17291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0025" algn="l"/>
              </a:tabLst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Incorporate civic values related to ecological awareness in formal and non-formal curriculum standard.</a:t>
            </a:r>
          </a:p>
          <a:p>
            <a:pPr marL="179388" marR="0" lvl="0" indent="-179388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0025" algn="l"/>
              </a:tabLst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Create information  corner on local cases on climate change crisis.</a:t>
            </a:r>
          </a:p>
          <a:p>
            <a:pPr marL="179388" marR="0" lvl="0" indent="-179388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002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Integrate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augmented reality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based on local case in the teaching and learning of climate change.</a:t>
            </a:r>
          </a:p>
          <a:p>
            <a:pPr marL="179388" marR="0" lvl="0" indent="-179388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0025" algn="l"/>
              </a:tabLst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 Create a students’ profile on </a:t>
            </a:r>
            <a:r>
              <a:rPr lang="en-MY" sz="1200" dirty="0">
                <a:solidFill>
                  <a:srgbClr val="000000"/>
                </a:solidFill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climate change</a:t>
            </a: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 competencies .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CD30453-8368-5B96-4682-E5C66BDE825D}"/>
              </a:ext>
            </a:extLst>
          </p:cNvPr>
          <p:cNvSpPr txBox="1">
            <a:spLocks/>
          </p:cNvSpPr>
          <p:nvPr/>
        </p:nvSpPr>
        <p:spPr>
          <a:xfrm>
            <a:off x="164193" y="3352173"/>
            <a:ext cx="3968137" cy="11086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 Light"/>
              </a:rPr>
              <a:t>Extend  green school</a:t>
            </a:r>
            <a:r>
              <a:rPr lang="en-MY" sz="14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 Light"/>
              </a:rPr>
              <a:t>concept to carbon footprint. </a:t>
            </a:r>
          </a:p>
          <a:p>
            <a:pPr marL="171450" marR="0" lvl="0" indent="-171450" algn="just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 Light"/>
              </a:rPr>
              <a:t>Create guidelines and inventory inculcating civic values related to ecological awareness</a:t>
            </a: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 Light"/>
              </a:rPr>
              <a:t>.</a:t>
            </a: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71450" marR="0" lvl="0" indent="-171450" algn="just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Open Sans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C6A58-A64B-81E3-F419-0495B62BBF57}"/>
              </a:ext>
            </a:extLst>
          </p:cNvPr>
          <p:cNvSpPr txBox="1">
            <a:spLocks/>
          </p:cNvSpPr>
          <p:nvPr/>
        </p:nvSpPr>
        <p:spPr>
          <a:xfrm>
            <a:off x="8343353" y="3270087"/>
            <a:ext cx="3721159" cy="10577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Cultivate a sense of responsibility for the environment by encouraging actions such as reducing waste, conserving energy, and adopting sustainable practices in daily life. </a:t>
            </a:r>
          </a:p>
        </p:txBody>
      </p:sp>
      <p:pic>
        <p:nvPicPr>
          <p:cNvPr id="1026" name="Picture 2" descr="Gather Together Cartoon , Png Download - Community Icon, Transparent Png -  vhv">
            <a:extLst>
              <a:ext uri="{FF2B5EF4-FFF2-40B4-BE49-F238E27FC236}">
                <a16:creationId xmlns:a16="http://schemas.microsoft.com/office/drawing/2014/main" id="{787FB2DE-F398-81A3-7A93-B46AC6070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7" b="91641" l="5349" r="94535">
                        <a14:foregroundMark x1="19767" y1="16196" x2="19767" y2="16196"/>
                        <a14:foregroundMark x1="17093" y1="27273" x2="17093" y2="27273"/>
                        <a14:foregroundMark x1="5349" y1="37095" x2="5349" y2="37095"/>
                        <a14:foregroundMark x1="50814" y1="7941" x2="50814" y2="7941"/>
                        <a14:foregroundMark x1="49884" y1="4807" x2="49884" y2="4807"/>
                        <a14:foregroundMark x1="50349" y1="5225" x2="50349" y2="5225"/>
                        <a14:foregroundMark x1="53023" y1="31975" x2="53023" y2="31975"/>
                        <a14:foregroundMark x1="86628" y1="18600" x2="86628" y2="18600"/>
                        <a14:foregroundMark x1="85814" y1="30408" x2="85814" y2="30408"/>
                        <a14:foregroundMark x1="94535" y1="37095" x2="94535" y2="37095"/>
                        <a14:foregroundMark x1="79651" y1="44932" x2="79651" y2="44932"/>
                        <a14:foregroundMark x1="77442" y1="60188" x2="77442" y2="60188"/>
                        <a14:foregroundMark x1="93256" y1="60188" x2="93256" y2="60188"/>
                        <a14:foregroundMark x1="28488" y1="60606" x2="31163" y2="59875"/>
                        <a14:foregroundMark x1="20581" y1="45664" x2="20581" y2="45664"/>
                        <a14:foregroundMark x1="29419" y1="91641" x2="29419" y2="91641"/>
                        <a14:foregroundMark x1="9767" y1="60606" x2="9767" y2="60606"/>
                        <a14:foregroundMark x1="85814" y1="29572" x2="85814" y2="29572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07" y="2779267"/>
            <a:ext cx="771990" cy="85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earch - Free education icons">
            <a:extLst>
              <a:ext uri="{FF2B5EF4-FFF2-40B4-BE49-F238E27FC236}">
                <a16:creationId xmlns:a16="http://schemas.microsoft.com/office/drawing/2014/main" id="{A9F9B725-AC3B-5551-67E5-9A434685B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62" y="4086611"/>
            <a:ext cx="753151" cy="7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hool icon - schoolhouse icon png - Free PNG Images | TOPpng">
            <a:extLst>
              <a:ext uri="{FF2B5EF4-FFF2-40B4-BE49-F238E27FC236}">
                <a16:creationId xmlns:a16="http://schemas.microsoft.com/office/drawing/2014/main" id="{F58B0D72-31E0-43AC-DD1F-2D2533D4B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30" b="93833" l="6757" r="95946">
                        <a14:foregroundMark x1="50000" y1="8370" x2="50000" y2="8370"/>
                        <a14:foregroundMark x1="6757" y1="61233" x2="6757" y2="61233"/>
                        <a14:foregroundMark x1="24324" y1="92511" x2="24324" y2="92511"/>
                        <a14:foregroundMark x1="69369" y1="94273" x2="69369" y2="94273"/>
                        <a14:foregroundMark x1="95946" y1="62555" x2="95946" y2="62555"/>
                        <a14:foregroundMark x1="51351" y1="21586" x2="51351" y2="21586"/>
                        <a14:foregroundMark x1="27027" y1="62996" x2="27027" y2="62996"/>
                        <a14:foregroundMark x1="27477" y1="80176" x2="27477" y2="80176"/>
                        <a14:foregroundMark x1="43694" y1="62996" x2="43694" y2="62996"/>
                        <a14:foregroundMark x1="59459" y1="60352" x2="59459" y2="60352"/>
                        <a14:foregroundMark x1="73423" y1="62996" x2="73423" y2="62996"/>
                        <a14:foregroundMark x1="72523" y1="78855" x2="72523" y2="7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94" y="2824769"/>
            <a:ext cx="774010" cy="7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acher Png - Teacher Icon, Transparent Png - 1200x1200(#1579908) - PngFind">
            <a:extLst>
              <a:ext uri="{FF2B5EF4-FFF2-40B4-BE49-F238E27FC236}">
                <a16:creationId xmlns:a16="http://schemas.microsoft.com/office/drawing/2014/main" id="{C3E8686E-0E00-099B-513B-1FA45AEF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07" b="93450" l="2273" r="95000">
                        <a14:foregroundMark x1="48636" y1="12664" x2="48636" y2="12664"/>
                        <a14:foregroundMark x1="2273" y1="22707" x2="2273" y2="22707"/>
                        <a14:foregroundMark x1="75909" y1="13974" x2="75909" y2="13974"/>
                        <a14:foregroundMark x1="92273" y1="31004" x2="92273" y2="31004"/>
                        <a14:foregroundMark x1="95000" y1="51965" x2="95000" y2="51965"/>
                        <a14:foregroundMark x1="71818" y1="93450" x2="71818" y2="93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31" y="1660487"/>
            <a:ext cx="784976" cy="81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nowledge - Free education icons">
            <a:extLst>
              <a:ext uri="{FF2B5EF4-FFF2-40B4-BE49-F238E27FC236}">
                <a16:creationId xmlns:a16="http://schemas.microsoft.com/office/drawing/2014/main" id="{997CD911-5ED0-D19E-384E-519DE45E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4667" l="4000" r="92444">
                        <a14:foregroundMark x1="8889" y1="9333" x2="8889" y2="9333"/>
                        <a14:foregroundMark x1="27111" y1="3111" x2="27111" y2="3111"/>
                        <a14:foregroundMark x1="4000" y1="16889" x2="4000" y2="16889"/>
                        <a14:foregroundMark x1="13778" y1="67556" x2="13778" y2="67556"/>
                        <a14:foregroundMark x1="4444" y1="72889" x2="4444" y2="72889"/>
                        <a14:foregroundMark x1="6667" y1="94667" x2="6667" y2="94667"/>
                        <a14:foregroundMark x1="77778" y1="40444" x2="77778" y2="40444"/>
                        <a14:foregroundMark x1="89333" y1="43111" x2="89333" y2="43111"/>
                        <a14:foregroundMark x1="91556" y1="45333" x2="91556" y2="45333"/>
                        <a14:foregroundMark x1="92444" y1="50667" x2="92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57" y="1591575"/>
            <a:ext cx="772183" cy="7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5CAF69-115E-6670-D60A-67F040C3CA88}"/>
              </a:ext>
            </a:extLst>
          </p:cNvPr>
          <p:cNvSpPr txBox="1">
            <a:spLocks/>
          </p:cNvSpPr>
          <p:nvPr/>
        </p:nvSpPr>
        <p:spPr>
          <a:xfrm>
            <a:off x="838200" y="2115447"/>
            <a:ext cx="10515600" cy="2388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MY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D357-BB7B-18CE-2999-6195B5BDBA60}"/>
              </a:ext>
            </a:extLst>
          </p:cNvPr>
          <p:cNvSpPr txBox="1">
            <a:spLocks/>
          </p:cNvSpPr>
          <p:nvPr/>
        </p:nvSpPr>
        <p:spPr>
          <a:xfrm>
            <a:off x="838200" y="2289382"/>
            <a:ext cx="10515600" cy="32765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25" algn="l"/>
              </a:tabLst>
              <a:defRPr/>
            </a:pPr>
            <a:endParaRPr kumimoji="0" lang="en-MY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2952D8-FF13-189A-EFCC-024A3620AC08}"/>
              </a:ext>
            </a:extLst>
          </p:cNvPr>
          <p:cNvSpPr txBox="1">
            <a:spLocks/>
          </p:cNvSpPr>
          <p:nvPr/>
        </p:nvSpPr>
        <p:spPr>
          <a:xfrm>
            <a:off x="838200" y="2243068"/>
            <a:ext cx="10515600" cy="1553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MY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338C52-623C-BD5D-8DB0-5273EF7FECF0}"/>
              </a:ext>
            </a:extLst>
          </p:cNvPr>
          <p:cNvSpPr txBox="1">
            <a:spLocks/>
          </p:cNvSpPr>
          <p:nvPr/>
        </p:nvSpPr>
        <p:spPr>
          <a:xfrm>
            <a:off x="937592" y="2349017"/>
            <a:ext cx="10515600" cy="21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MY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13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92C28DB-3F79-D194-C496-D70D9DA7C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280" y="3661283"/>
            <a:ext cx="2255663" cy="1438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104870-70C8-CA4E-98DF-AC90101C859F}"/>
              </a:ext>
            </a:extLst>
          </p:cNvPr>
          <p:cNvSpPr txBox="1"/>
          <p:nvPr/>
        </p:nvSpPr>
        <p:spPr>
          <a:xfrm>
            <a:off x="2395808" y="8283"/>
            <a:ext cx="606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RECOMMENDATIONS FOR INTERVENTION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6DFB7E-0595-554B-B103-8A21BE1FDBEA}"/>
              </a:ext>
            </a:extLst>
          </p:cNvPr>
          <p:cNvSpPr txBox="1"/>
          <p:nvPr/>
        </p:nvSpPr>
        <p:spPr>
          <a:xfrm>
            <a:off x="7410631" y="4512769"/>
            <a:ext cx="421456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Media Collaboration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D5A7D2C-FC64-A847-901C-3E9FB5867D1E}"/>
              </a:ext>
            </a:extLst>
          </p:cNvPr>
          <p:cNvSpPr txBox="1">
            <a:spLocks/>
          </p:cNvSpPr>
          <p:nvPr/>
        </p:nvSpPr>
        <p:spPr>
          <a:xfrm>
            <a:off x="8160427" y="5028937"/>
            <a:ext cx="3971201" cy="12304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2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Increase story scripts / animation on local case studies on topic of climate change on social media, digital and printed media platform .</a:t>
            </a:r>
          </a:p>
          <a:p>
            <a:pPr marL="171450" marR="0" lvl="0" indent="-171450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2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Monitor and evaluate content on climate change in media.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1B5DA8-E4B1-C24C-B068-00C6956A4E0D}"/>
              </a:ext>
            </a:extLst>
          </p:cNvPr>
          <p:cNvSpPr txBox="1"/>
          <p:nvPr/>
        </p:nvSpPr>
        <p:spPr>
          <a:xfrm>
            <a:off x="258589" y="4980483"/>
            <a:ext cx="4327908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Research and Development in Climate Change Education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2BCAB83-1E3F-D548-8972-4E7D6F4E4DC6}"/>
              </a:ext>
            </a:extLst>
          </p:cNvPr>
          <p:cNvSpPr txBox="1">
            <a:spLocks/>
          </p:cNvSpPr>
          <p:nvPr/>
        </p:nvSpPr>
        <p:spPr>
          <a:xfrm>
            <a:off x="301156" y="5668546"/>
            <a:ext cx="5623868" cy="11465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25" algn="l"/>
              </a:tabLst>
              <a:defRPr/>
            </a:pP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E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nhance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research activities and increase research grant allocation</a:t>
            </a: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.</a:t>
            </a:r>
          </a:p>
          <a:p>
            <a:pPr marL="171450" marR="0" lvl="0" indent="-171450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25" algn="l"/>
              </a:tabLst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Integrate research findings in </a:t>
            </a:r>
            <a:r>
              <a:rPr lang="en-MY" sz="1400" dirty="0">
                <a:solidFill>
                  <a:srgbClr val="44546A"/>
                </a:solidFill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climate change education</a:t>
            </a: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activities</a:t>
            </a:r>
          </a:p>
          <a:p>
            <a:pPr marL="171450" marR="0" lvl="0" indent="-171450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25" algn="l"/>
              </a:tabLst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Conduct critical evaluation on climate change education intervention activities. 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91F750-CFAC-824C-8E19-CAAEAAD6C5A5}"/>
              </a:ext>
            </a:extLst>
          </p:cNvPr>
          <p:cNvSpPr txBox="1"/>
          <p:nvPr/>
        </p:nvSpPr>
        <p:spPr>
          <a:xfrm>
            <a:off x="8169533" y="2838862"/>
            <a:ext cx="406880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Community Empowerment 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019BC9-57A1-9642-8786-D761501D084E}"/>
              </a:ext>
            </a:extLst>
          </p:cNvPr>
          <p:cNvSpPr txBox="1"/>
          <p:nvPr/>
        </p:nvSpPr>
        <p:spPr>
          <a:xfrm>
            <a:off x="26998" y="2996398"/>
            <a:ext cx="4064514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Harmonization School Environment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3EBD7B-9D0A-3C4E-8199-52D516FBFE1F}"/>
              </a:ext>
            </a:extLst>
          </p:cNvPr>
          <p:cNvSpPr txBox="1"/>
          <p:nvPr/>
        </p:nvSpPr>
        <p:spPr>
          <a:xfrm>
            <a:off x="301156" y="918826"/>
            <a:ext cx="372730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Enhance  Teaching Competencies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9CF2B9E3-FBCF-3C45-B409-A85C1A3BBC67}"/>
              </a:ext>
            </a:extLst>
          </p:cNvPr>
          <p:cNvSpPr txBox="1">
            <a:spLocks/>
          </p:cNvSpPr>
          <p:nvPr/>
        </p:nvSpPr>
        <p:spPr>
          <a:xfrm>
            <a:off x="152451" y="1252471"/>
            <a:ext cx="3932476" cy="13635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just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 teaching guideline on climate change education competencies.</a:t>
            </a:r>
          </a:p>
          <a:p>
            <a:pPr marL="174625" marR="0" lvl="0" indent="-174625" algn="just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 climate change narratives as a multi-discipline subject matter- in “Professional Learning Community” (PLC)  activities. 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Open Sans 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AE50E5-89C0-C349-89CA-7C1C90B0709C}"/>
              </a:ext>
            </a:extLst>
          </p:cNvPr>
          <p:cNvSpPr txBox="1"/>
          <p:nvPr/>
        </p:nvSpPr>
        <p:spPr>
          <a:xfrm rot="10800000" flipV="1">
            <a:off x="7924333" y="581571"/>
            <a:ext cx="426766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Empower the Teaching and Learning of Climate Change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E7F09408-6396-144B-A211-C48C2F075A36}"/>
              </a:ext>
            </a:extLst>
          </p:cNvPr>
          <p:cNvSpPr txBox="1">
            <a:spLocks/>
          </p:cNvSpPr>
          <p:nvPr/>
        </p:nvSpPr>
        <p:spPr>
          <a:xfrm>
            <a:off x="8193628" y="1088103"/>
            <a:ext cx="3781110" cy="17291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0025" algn="l"/>
              </a:tabLst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Incorporate civic values related to ecological awareness in formal and non-formal curriculum standard.</a:t>
            </a:r>
          </a:p>
          <a:p>
            <a:pPr marL="179388" marR="0" lvl="0" indent="-179388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0025" algn="l"/>
              </a:tabLst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Create information  corner on local cases on climate change crisis.</a:t>
            </a:r>
          </a:p>
          <a:p>
            <a:pPr marL="179388" marR="0" lvl="0" indent="-179388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002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Integrate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augmented reality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based on local case in the teaching and learning of climate change.</a:t>
            </a:r>
          </a:p>
          <a:p>
            <a:pPr marL="179388" marR="0" lvl="0" indent="-179388" algn="just" defTabSz="1087636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00025" algn="l"/>
              </a:tabLst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 Create a students’ profile on </a:t>
            </a:r>
            <a:r>
              <a:rPr lang="en-MY" sz="1200" dirty="0">
                <a:solidFill>
                  <a:srgbClr val="000000"/>
                </a:solidFill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climate change</a:t>
            </a: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 competencies .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CD30453-8368-5B96-4682-E5C66BDE825D}"/>
              </a:ext>
            </a:extLst>
          </p:cNvPr>
          <p:cNvSpPr txBox="1">
            <a:spLocks/>
          </p:cNvSpPr>
          <p:nvPr/>
        </p:nvSpPr>
        <p:spPr>
          <a:xfrm>
            <a:off x="164193" y="3352173"/>
            <a:ext cx="3968137" cy="11086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 Light"/>
              </a:rPr>
              <a:t>Extend  green school</a:t>
            </a:r>
            <a:r>
              <a:rPr lang="en-MY" sz="14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 Light"/>
              </a:rPr>
              <a:t>concept to carbon footprint. </a:t>
            </a:r>
          </a:p>
          <a:p>
            <a:pPr marL="171450" marR="0" lvl="0" indent="-171450" algn="just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 Light"/>
              </a:rPr>
              <a:t>Create guidelines and inventory inculcating civic values related to ecological awareness</a:t>
            </a: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 Light"/>
              </a:rPr>
              <a:t>.</a:t>
            </a: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71450" marR="0" lvl="0" indent="-171450" algn="just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Open Sans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C6A58-A64B-81E3-F419-0495B62BBF57}"/>
              </a:ext>
            </a:extLst>
          </p:cNvPr>
          <p:cNvSpPr txBox="1">
            <a:spLocks/>
          </p:cNvSpPr>
          <p:nvPr/>
        </p:nvSpPr>
        <p:spPr>
          <a:xfrm>
            <a:off x="8343353" y="3270087"/>
            <a:ext cx="3721159" cy="10577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Cultivate a sense of responsibility for the environment by encouraging actions such as reducing waste, conserving energy, and adopting sustainable practices in daily life.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5CAF69-115E-6670-D60A-67F040C3CA88}"/>
              </a:ext>
            </a:extLst>
          </p:cNvPr>
          <p:cNvSpPr txBox="1">
            <a:spLocks/>
          </p:cNvSpPr>
          <p:nvPr/>
        </p:nvSpPr>
        <p:spPr>
          <a:xfrm>
            <a:off x="838200" y="2115447"/>
            <a:ext cx="10515600" cy="2388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MY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D357-BB7B-18CE-2999-6195B5BDBA60}"/>
              </a:ext>
            </a:extLst>
          </p:cNvPr>
          <p:cNvSpPr txBox="1">
            <a:spLocks/>
          </p:cNvSpPr>
          <p:nvPr/>
        </p:nvSpPr>
        <p:spPr>
          <a:xfrm>
            <a:off x="838200" y="2289382"/>
            <a:ext cx="10515600" cy="32765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25" algn="l"/>
              </a:tabLst>
              <a:defRPr/>
            </a:pPr>
            <a:endParaRPr kumimoji="0" lang="en-MY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914DBD-4629-05E6-B195-64D8E12BD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603" y="392174"/>
            <a:ext cx="1364116" cy="1929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5EC7F3-4C0D-0232-CF6E-BB236F547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603" y="2373175"/>
            <a:ext cx="2281980" cy="1291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C11632-7536-67D8-C747-180542868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714" y="4639694"/>
            <a:ext cx="1581033" cy="155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5FAF8A-2147-8644-2B05-D1D74E544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715" y="705606"/>
            <a:ext cx="2387651" cy="15917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4A3128-74F6-4CC0-37E5-CB39EE851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4382" y="2387490"/>
            <a:ext cx="1664447" cy="9320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442858-C616-3AB4-34E2-B7D6407EC0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0240" y="3354452"/>
            <a:ext cx="1926831" cy="12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854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812</Words>
  <Application>Microsoft Office PowerPoint</Application>
  <PresentationFormat>Widescreen</PresentationFormat>
  <Paragraphs>99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monica-ext-font_YIBBBFG</vt:lpstr>
      <vt:lpstr>Aptos</vt:lpstr>
      <vt:lpstr>Arial</vt:lpstr>
      <vt:lpstr>Calibri</vt:lpstr>
      <vt:lpstr>Calibri Light</vt:lpstr>
      <vt:lpstr>Open Sans Light</vt:lpstr>
      <vt:lpstr>Poppins</vt:lpstr>
      <vt:lpstr>Symbol</vt:lpstr>
      <vt:lpstr>Times New Roman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mychan</dc:creator>
  <cp:lastModifiedBy>mychan</cp:lastModifiedBy>
  <cp:revision>21</cp:revision>
  <dcterms:created xsi:type="dcterms:W3CDTF">2024-01-24T07:13:48Z</dcterms:created>
  <dcterms:modified xsi:type="dcterms:W3CDTF">2024-12-02T02:16:35Z</dcterms:modified>
</cp:coreProperties>
</file>